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Montserrat"/>
      <p:bold r:id="rId22"/>
      <p:boldItalic r:id="rId23"/>
    </p:embeddedFont>
    <p:embeddedFont>
      <p:font typeface="Montserrat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8" roundtripDataSignature="AMtx7mjyQB2XMTj/ZMHB9QcjrH65U3Wt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slide" Target="slides/slide16.xml"/><Relationship Id="rId24" Type="http://schemas.openxmlformats.org/officeDocument/2006/relationships/font" Target="fonts/MontserratLight-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italic.fntdata"/><Relationship Id="rId25" Type="http://schemas.openxmlformats.org/officeDocument/2006/relationships/font" Target="fonts/MontserratLight-bold.fntdata"/><Relationship Id="rId28" Type="http://customschemas.google.com/relationships/presentationmetadata" Target="metadata"/><Relationship Id="rId27" Type="http://schemas.openxmlformats.org/officeDocument/2006/relationships/font" Target="fonts/Montserrat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7018" l="110" r="17606" t="23746"/>
          <a:stretch/>
        </p:blipFill>
        <p:spPr>
          <a:xfrm>
            <a:off x="0" y="0"/>
            <a:ext cx="18288000" cy="10287000"/>
          </a:xfrm>
          <a:prstGeom prst="rect">
            <a:avLst/>
          </a:prstGeom>
          <a:noFill/>
          <a:ln>
            <a:noFill/>
          </a:ln>
        </p:spPr>
      </p:pic>
      <p:grpSp>
        <p:nvGrpSpPr>
          <p:cNvPr id="85" name="Google Shape;85;p1"/>
          <p:cNvGrpSpPr/>
          <p:nvPr/>
        </p:nvGrpSpPr>
        <p:grpSpPr>
          <a:xfrm>
            <a:off x="1449266" y="2538825"/>
            <a:ext cx="15389468" cy="4581245"/>
            <a:chOff x="0" y="114300"/>
            <a:chExt cx="20519291" cy="6108327"/>
          </a:xfrm>
        </p:grpSpPr>
        <p:sp>
          <p:nvSpPr>
            <p:cNvPr id="86" name="Google Shape;86;p1"/>
            <p:cNvSpPr/>
            <p:nvPr/>
          </p:nvSpPr>
          <p:spPr>
            <a:xfrm>
              <a:off x="347208" y="4580607"/>
              <a:ext cx="19824874" cy="23179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txBox="1"/>
            <p:nvPr/>
          </p:nvSpPr>
          <p:spPr>
            <a:xfrm>
              <a:off x="0" y="114300"/>
              <a:ext cx="20519291" cy="404215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10800" u="none" cap="none" strike="noStrike">
                  <a:solidFill>
                    <a:srgbClr val="F8FBFD"/>
                  </a:solidFill>
                  <a:latin typeface="Montserrat"/>
                  <a:ea typeface="Montserrat"/>
                  <a:cs typeface="Montserrat"/>
                  <a:sym typeface="Montserrat"/>
                </a:rPr>
                <a:t>DESKTOP APP "TRAVEL AGENCY"</a:t>
              </a:r>
              <a:endParaRPr/>
            </a:p>
          </p:txBody>
        </p:sp>
        <p:sp>
          <p:nvSpPr>
            <p:cNvPr id="88" name="Google Shape;88;p1"/>
            <p:cNvSpPr txBox="1"/>
            <p:nvPr/>
          </p:nvSpPr>
          <p:spPr>
            <a:xfrm>
              <a:off x="405686" y="5599904"/>
              <a:ext cx="19707919" cy="622723"/>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8FBFD"/>
                  </a:solidFill>
                  <a:latin typeface="Montserrat"/>
                  <a:ea typeface="Montserrat"/>
                  <a:cs typeface="Montserrat"/>
                  <a:sym typeface="Montserrat"/>
                </a:rPr>
                <a:t>Software Design Document</a:t>
              </a:r>
              <a:endParaRPr/>
            </a:p>
          </p:txBody>
        </p:sp>
      </p:grpSp>
      <p:sp>
        <p:nvSpPr>
          <p:cNvPr id="89" name="Google Shape;89;p1"/>
          <p:cNvSpPr txBox="1"/>
          <p:nvPr/>
        </p:nvSpPr>
        <p:spPr>
          <a:xfrm>
            <a:off x="13563600" y="8115991"/>
            <a:ext cx="4495604" cy="118046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Batir Daniel</a:t>
            </a:r>
            <a:endParaRPr/>
          </a:p>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PAPP1941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0"/>
          <p:cNvPicPr preferRelativeResize="0"/>
          <p:nvPr/>
        </p:nvPicPr>
        <p:blipFill rotWithShape="1">
          <a:blip r:embed="rId3">
            <a:alphaModFix/>
          </a:blip>
          <a:srcRect b="7546" l="0" r="0" t="7547"/>
          <a:stretch/>
        </p:blipFill>
        <p:spPr>
          <a:xfrm>
            <a:off x="0" y="0"/>
            <a:ext cx="18288000" cy="10287000"/>
          </a:xfrm>
          <a:prstGeom prst="rect">
            <a:avLst/>
          </a:prstGeom>
          <a:noFill/>
          <a:ln>
            <a:noFill/>
          </a:ln>
        </p:spPr>
      </p:pic>
      <p:sp>
        <p:nvSpPr>
          <p:cNvPr id="196" name="Google Shape;196;p10"/>
          <p:cNvSpPr/>
          <p:nvPr/>
        </p:nvSpPr>
        <p:spPr>
          <a:xfrm>
            <a:off x="1028700" y="1028700"/>
            <a:ext cx="16230600" cy="8229600"/>
          </a:xfrm>
          <a:prstGeom prst="rect">
            <a:avLst/>
          </a:prstGeom>
          <a:solidFill>
            <a:srgbClr val="F8FBFD">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txBox="1"/>
          <p:nvPr/>
        </p:nvSpPr>
        <p:spPr>
          <a:xfrm>
            <a:off x="4612100" y="1143277"/>
            <a:ext cx="8229877" cy="523609"/>
          </a:xfrm>
          <a:prstGeom prst="rect">
            <a:avLst/>
          </a:prstGeom>
          <a:noFill/>
          <a:ln>
            <a:noFill/>
          </a:ln>
        </p:spPr>
        <p:txBody>
          <a:bodyPr anchorCtr="0" anchor="t" bIns="0" lIns="0" spcFirstLastPara="1" rIns="0" wrap="square" tIns="0">
            <a:spAutoFit/>
          </a:bodyPr>
          <a:lstStyle/>
          <a:p>
            <a:pPr indent="0" lvl="0" marL="0" marR="0" rtl="0" algn="ctr">
              <a:lnSpc>
                <a:spcPct val="163982"/>
              </a:lnSpc>
              <a:spcBef>
                <a:spcPts val="0"/>
              </a:spcBef>
              <a:spcAft>
                <a:spcPts val="0"/>
              </a:spcAft>
              <a:buNone/>
            </a:pPr>
            <a:r>
              <a:rPr b="0" i="0" lang="en-US" sz="2732" u="none" cap="none" strike="noStrike">
                <a:solidFill>
                  <a:srgbClr val="152935"/>
                </a:solidFill>
                <a:latin typeface="Montserrat"/>
                <a:ea typeface="Montserrat"/>
                <a:cs typeface="Montserrat"/>
                <a:sym typeface="Montserrat"/>
              </a:rPr>
              <a:t>RESTRICȚIILE DE IMPLEMENTARE</a:t>
            </a:r>
            <a:endParaRPr/>
          </a:p>
        </p:txBody>
      </p:sp>
      <p:sp>
        <p:nvSpPr>
          <p:cNvPr id="198" name="Google Shape;198;p10"/>
          <p:cNvSpPr txBox="1"/>
          <p:nvPr/>
        </p:nvSpPr>
        <p:spPr>
          <a:xfrm>
            <a:off x="2491978" y="1963814"/>
            <a:ext cx="11929428" cy="1398638"/>
          </a:xfrm>
          <a:prstGeom prst="rect">
            <a:avLst/>
          </a:prstGeom>
          <a:noFill/>
          <a:ln>
            <a:noFill/>
          </a:ln>
        </p:spPr>
        <p:txBody>
          <a:bodyPr anchorCtr="0" anchor="t" bIns="0" lIns="0" spcFirstLastPara="1" rIns="0" wrap="square" tIns="0">
            <a:spAutoFit/>
          </a:bodyPr>
          <a:lstStyle/>
          <a:p>
            <a:pPr indent="0" lvl="0" marL="0" marR="0" rtl="0" algn="l">
              <a:lnSpc>
                <a:spcPct val="163972"/>
              </a:lnSpc>
              <a:spcBef>
                <a:spcPts val="0"/>
              </a:spcBef>
              <a:spcAft>
                <a:spcPts val="0"/>
              </a:spcAft>
              <a:buNone/>
            </a:pPr>
            <a:r>
              <a:rPr b="0" i="0" lang="en-US" sz="1732" u="none" cap="none" strike="noStrike">
                <a:solidFill>
                  <a:srgbClr val="152935"/>
                </a:solidFill>
                <a:latin typeface="Montserrat"/>
                <a:ea typeface="Montserrat"/>
                <a:cs typeface="Montserrat"/>
                <a:sym typeface="Montserrat"/>
              </a:rPr>
              <a:t>MODULELE APLICAȚIEI TREBUIE SĂ ACOPERE URMĂTOARELE RESTRICȚII DE IMPLEMENTARE:</a:t>
            </a:r>
            <a:endParaRPr/>
          </a:p>
          <a:p>
            <a:pPr indent="-186976" lvl="1" marL="373951" marR="0" rtl="0" algn="l">
              <a:lnSpc>
                <a:spcPct val="163972"/>
              </a:lnSpc>
              <a:spcBef>
                <a:spcPts val="0"/>
              </a:spcBef>
              <a:spcAft>
                <a:spcPts val="0"/>
              </a:spcAft>
              <a:buClr>
                <a:srgbClr val="152935"/>
              </a:buClr>
              <a:buSzPts val="1732"/>
              <a:buFont typeface="Arial"/>
              <a:buChar char="•"/>
            </a:pPr>
            <a:r>
              <a:rPr b="0" i="0" lang="en-US" sz="1732" u="none" cap="none" strike="noStrike">
                <a:solidFill>
                  <a:srgbClr val="152935"/>
                </a:solidFill>
                <a:latin typeface="Montserrat"/>
                <a:ea typeface="Montserrat"/>
                <a:cs typeface="Montserrat"/>
                <a:sym typeface="Montserrat"/>
              </a:rPr>
              <a:t>MODULELE VOR FI DEZVOLTATE UTILIZÂND LIMBAJUL DE PROGRAMARE C#, VERSIUNEA 6.0</a:t>
            </a:r>
            <a:endParaRPr/>
          </a:p>
          <a:p>
            <a:pPr indent="-186976" lvl="1" marL="373951" marR="0" rtl="0" algn="l">
              <a:lnSpc>
                <a:spcPct val="163972"/>
              </a:lnSpc>
              <a:spcBef>
                <a:spcPts val="0"/>
              </a:spcBef>
              <a:spcAft>
                <a:spcPts val="0"/>
              </a:spcAft>
              <a:buClr>
                <a:srgbClr val="152935"/>
              </a:buClr>
              <a:buSzPts val="1732"/>
              <a:buFont typeface="Arial"/>
              <a:buChar char="•"/>
            </a:pPr>
            <a:r>
              <a:rPr b="0" i="0" lang="en-US" sz="1732" u="none" cap="none" strike="noStrike">
                <a:solidFill>
                  <a:srgbClr val="152935"/>
                </a:solidFill>
                <a:latin typeface="Montserrat"/>
                <a:ea typeface="Montserrat"/>
                <a:cs typeface="Montserrat"/>
                <a:sym typeface="Montserrat"/>
              </a:rPr>
              <a:t>VA FI UTILIZATĂ TEHNOLOGIA WINDOWSFORMS</a:t>
            </a:r>
            <a:endParaRPr/>
          </a:p>
          <a:p>
            <a:pPr indent="-186976" lvl="1" marL="373951" marR="0" rtl="0" algn="l">
              <a:lnSpc>
                <a:spcPct val="163972"/>
              </a:lnSpc>
              <a:spcBef>
                <a:spcPts val="0"/>
              </a:spcBef>
              <a:spcAft>
                <a:spcPts val="0"/>
              </a:spcAft>
              <a:buClr>
                <a:srgbClr val="152935"/>
              </a:buClr>
              <a:buSzPts val="1732"/>
              <a:buFont typeface="Arial"/>
              <a:buChar char="•"/>
            </a:pPr>
            <a:r>
              <a:rPr b="0" i="0" lang="en-US" sz="1732" u="none" cap="none" strike="noStrike">
                <a:solidFill>
                  <a:srgbClr val="152935"/>
                </a:solidFill>
                <a:latin typeface="Montserrat"/>
                <a:ea typeface="Montserrat"/>
                <a:cs typeface="Montserrat"/>
                <a:sym typeface="Montserrat"/>
              </a:rPr>
              <a:t>APLICAȚIA VA FI CROSS-PLATFORM – VA FI UTILIZAT FRAMEWORK-UL .NET FREAMEWORK 6.0</a:t>
            </a:r>
            <a:endParaRPr/>
          </a:p>
        </p:txBody>
      </p:sp>
      <p:sp>
        <p:nvSpPr>
          <p:cNvPr id="199" name="Google Shape;199;p10"/>
          <p:cNvSpPr txBox="1"/>
          <p:nvPr/>
        </p:nvSpPr>
        <p:spPr>
          <a:xfrm>
            <a:off x="2140276" y="4231654"/>
            <a:ext cx="14007447" cy="4869928"/>
          </a:xfrm>
          <a:prstGeom prst="rect">
            <a:avLst/>
          </a:prstGeom>
          <a:noFill/>
          <a:ln>
            <a:noFill/>
          </a:ln>
        </p:spPr>
        <p:txBody>
          <a:bodyPr anchorCtr="0" anchor="t" bIns="0" lIns="0" spcFirstLastPara="1" rIns="0" wrap="square" tIns="0">
            <a:spAutoFit/>
          </a:bodyPr>
          <a:lstStyle/>
          <a:p>
            <a:pPr indent="0" lvl="0" marL="0" marR="0" rtl="0" algn="l">
              <a:lnSpc>
                <a:spcPct val="164064"/>
              </a:lnSpc>
              <a:spcBef>
                <a:spcPts val="0"/>
              </a:spcBef>
              <a:spcAft>
                <a:spcPts val="0"/>
              </a:spcAft>
              <a:buNone/>
            </a:pPr>
            <a:r>
              <a:rPr b="0" i="0" lang="en-US" sz="1486" u="none" cap="none" strike="noStrike">
                <a:solidFill>
                  <a:srgbClr val="152935"/>
                </a:solidFill>
                <a:latin typeface="Montserrat"/>
                <a:ea typeface="Montserrat"/>
                <a:cs typeface="Montserrat"/>
                <a:sym typeface="Montserrat"/>
              </a:rPr>
              <a:t>ÎN GENERAL, COMPONENTELE APLICAȚIEI POT INTERACȚIONA ÎN MAI MULTE MODURI:</a:t>
            </a:r>
            <a:endParaRPr/>
          </a:p>
          <a:p>
            <a:pPr indent="0" lvl="0" marL="0" marR="0" rtl="0" algn="l">
              <a:lnSpc>
                <a:spcPct val="164064"/>
              </a:lnSpc>
              <a:spcBef>
                <a:spcPts val="0"/>
              </a:spcBef>
              <a:spcAft>
                <a:spcPts val="0"/>
              </a:spcAft>
              <a:buNone/>
            </a:pPr>
            <a:r>
              <a:t/>
            </a:r>
            <a:endParaRPr b="0" i="0" sz="1486" u="none" cap="none" strike="noStrike">
              <a:solidFill>
                <a:srgbClr val="152935"/>
              </a:solidFill>
              <a:latin typeface="Montserrat"/>
              <a:ea typeface="Montserrat"/>
              <a:cs typeface="Montserrat"/>
              <a:sym typeface="Montserrat"/>
            </a:endParaRPr>
          </a:p>
          <a:p>
            <a:pPr indent="0" lvl="0" marL="0" marR="0" rtl="0" algn="l">
              <a:lnSpc>
                <a:spcPct val="164064"/>
              </a:lnSpc>
              <a:spcBef>
                <a:spcPts val="0"/>
              </a:spcBef>
              <a:spcAft>
                <a:spcPts val="0"/>
              </a:spcAft>
              <a:buNone/>
            </a:pPr>
            <a:r>
              <a:rPr b="0" i="0" lang="en-US" sz="1486" u="none" cap="none" strike="noStrike">
                <a:solidFill>
                  <a:srgbClr val="152935"/>
                </a:solidFill>
                <a:latin typeface="Montserrat"/>
                <a:ea typeface="Montserrat"/>
                <a:cs typeface="Montserrat"/>
                <a:sym typeface="Montserrat"/>
              </a:rPr>
              <a:t>    MODULUL DE INTERFAȚĂ UTILIZATOR (GUI) POATE INTERACȚIONA CU MODULUL DE LOGICA PENTRU A PRELUA DATELE INTRODUSE DE UTILIZATOR ȘI A LE TRANSMITE CĂTRE MODULUL DE LOGICA PENTRU PROCESARE. DE EXEMPLU, ATUNCI CÂND UTILIZATORUL INTRODUCE DATELE SALE DE ÎNREGISTRARE, MODULUL GUI POATE PRELUA ACESTE DATE ȘI LE TRANSMITE CĂTRE MODULUL DE LOGICA PENTRU A FI VALIDATE.</a:t>
            </a:r>
            <a:endParaRPr/>
          </a:p>
          <a:p>
            <a:pPr indent="0" lvl="0" marL="0" marR="0" rtl="0" algn="l">
              <a:lnSpc>
                <a:spcPct val="164064"/>
              </a:lnSpc>
              <a:spcBef>
                <a:spcPts val="0"/>
              </a:spcBef>
              <a:spcAft>
                <a:spcPts val="0"/>
              </a:spcAft>
              <a:buNone/>
            </a:pPr>
            <a:r>
              <a:t/>
            </a:r>
            <a:endParaRPr b="0" i="0" sz="1486" u="none" cap="none" strike="noStrike">
              <a:solidFill>
                <a:srgbClr val="152935"/>
              </a:solidFill>
              <a:latin typeface="Montserrat"/>
              <a:ea typeface="Montserrat"/>
              <a:cs typeface="Montserrat"/>
              <a:sym typeface="Montserrat"/>
            </a:endParaRPr>
          </a:p>
          <a:p>
            <a:pPr indent="0" lvl="0" marL="0" marR="0" rtl="0" algn="l">
              <a:lnSpc>
                <a:spcPct val="164064"/>
              </a:lnSpc>
              <a:spcBef>
                <a:spcPts val="0"/>
              </a:spcBef>
              <a:spcAft>
                <a:spcPts val="0"/>
              </a:spcAft>
              <a:buNone/>
            </a:pPr>
            <a:r>
              <a:rPr b="0" i="0" lang="en-US" sz="1486" u="none" cap="none" strike="noStrike">
                <a:solidFill>
                  <a:srgbClr val="152935"/>
                </a:solidFill>
                <a:latin typeface="Montserrat"/>
                <a:ea typeface="Montserrat"/>
                <a:cs typeface="Montserrat"/>
                <a:sym typeface="Montserrat"/>
              </a:rPr>
              <a:t>    MODULUL DE LOGICA POATE INTERACȚIONA CU MODULUL DE PROCESARE A BAZEI DE DATE PENTRU A ACCESA ȘI MODIFICA DATELE STOCATE ÎN BAZĂ. DE EXEMPLU, ATUNCI CÂND UTILIZATORUL CAUTĂ O ANUMITĂ DESTINAȚIE, MODULUL DE LOGICA POATE INTEROGA BAZA DE DATE PENTRU A OBȚINE INFORMAȚIILE NECESARE ȘI LE POATE RETURNA CĂTRE MODULUL GUI PENTRU A FI AFIȘATE UTILIZATORULUI.</a:t>
            </a:r>
            <a:endParaRPr/>
          </a:p>
          <a:p>
            <a:pPr indent="0" lvl="0" marL="0" marR="0" rtl="0" algn="l">
              <a:lnSpc>
                <a:spcPct val="164064"/>
              </a:lnSpc>
              <a:spcBef>
                <a:spcPts val="0"/>
              </a:spcBef>
              <a:spcAft>
                <a:spcPts val="0"/>
              </a:spcAft>
              <a:buNone/>
            </a:pPr>
            <a:r>
              <a:t/>
            </a:r>
            <a:endParaRPr b="0" i="0" sz="1486" u="none" cap="none" strike="noStrike">
              <a:solidFill>
                <a:srgbClr val="152935"/>
              </a:solidFill>
              <a:latin typeface="Montserrat"/>
              <a:ea typeface="Montserrat"/>
              <a:cs typeface="Montserrat"/>
              <a:sym typeface="Montserrat"/>
            </a:endParaRPr>
          </a:p>
          <a:p>
            <a:pPr indent="0" lvl="0" marL="0" marR="0" rtl="0" algn="l">
              <a:lnSpc>
                <a:spcPct val="164064"/>
              </a:lnSpc>
              <a:spcBef>
                <a:spcPts val="0"/>
              </a:spcBef>
              <a:spcAft>
                <a:spcPts val="0"/>
              </a:spcAft>
              <a:buNone/>
            </a:pPr>
            <a:r>
              <a:rPr b="0" i="0" lang="en-US" sz="1486" u="none" cap="none" strike="noStrike">
                <a:solidFill>
                  <a:srgbClr val="152935"/>
                </a:solidFill>
                <a:latin typeface="Montserrat"/>
                <a:ea typeface="Montserrat"/>
                <a:cs typeface="Montserrat"/>
                <a:sym typeface="Montserrat"/>
              </a:rPr>
              <a:t>    MODULUL DE LOGICA POATE INTERACȚIONA CU ALTE MODULE EXTERNE, CUM AR FI SERVICIILE DE PLATĂ SAU SERVICIILE DE VERIFICARE A LOCURILOR DISPONIBILE, PENTRU A REALIZA DIVERSE ACȚIUNI. DE EXEMPLU, ATUNCI CÂND UTILIZATORUL FACE O REZERVARE, MODULUL DE LOGICA POATE INTERACȚIONA CU UN SERVICIU DE PLATĂ PENTRU A REALIZA TRANZACȚIA ȘI POATE VERIFICA DISPONIBILITATEA LOCURILOR CU UN SERVICIU EXTERN PENTRU A CONFIRMA REZERVAREA.</a:t>
            </a:r>
            <a:endParaRPr/>
          </a:p>
        </p:txBody>
      </p:sp>
      <p:sp>
        <p:nvSpPr>
          <p:cNvPr id="200" name="Google Shape;200;p10"/>
          <p:cNvSpPr txBox="1"/>
          <p:nvPr/>
        </p:nvSpPr>
        <p:spPr>
          <a:xfrm>
            <a:off x="1028700" y="3619626"/>
            <a:ext cx="16230600" cy="496685"/>
          </a:xfrm>
          <a:prstGeom prst="rect">
            <a:avLst/>
          </a:prstGeom>
          <a:noFill/>
          <a:ln>
            <a:noFill/>
          </a:ln>
        </p:spPr>
        <p:txBody>
          <a:bodyPr anchorCtr="0" anchor="t" bIns="0" lIns="0" spcFirstLastPara="1" rIns="0" wrap="square" tIns="0">
            <a:spAutoFit/>
          </a:bodyPr>
          <a:lstStyle/>
          <a:p>
            <a:pPr indent="0" lvl="0" marL="0" marR="0" rtl="0" algn="ctr">
              <a:lnSpc>
                <a:spcPct val="163981"/>
              </a:lnSpc>
              <a:spcBef>
                <a:spcPts val="0"/>
              </a:spcBef>
              <a:spcAft>
                <a:spcPts val="0"/>
              </a:spcAft>
              <a:buNone/>
            </a:pPr>
            <a:r>
              <a:rPr b="0" i="0" lang="en-US" sz="2532" u="none" cap="none" strike="noStrike">
                <a:solidFill>
                  <a:srgbClr val="152935"/>
                </a:solidFill>
                <a:latin typeface="Montserrat"/>
                <a:ea typeface="Montserrat"/>
                <a:cs typeface="Montserrat"/>
                <a:sym typeface="Montserrat"/>
              </a:rPr>
              <a:t>INTERACȚIUNEA DINTRE COMPONENTE</a:t>
            </a:r>
            <a:endParaRPr/>
          </a:p>
        </p:txBody>
      </p:sp>
      <p:sp>
        <p:nvSpPr>
          <p:cNvPr id="201" name="Google Shape;201;p10"/>
          <p:cNvSpPr txBox="1"/>
          <p:nvPr/>
        </p:nvSpPr>
        <p:spPr>
          <a:xfrm>
            <a:off x="9037558" y="9419324"/>
            <a:ext cx="21288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C43"/>
        </a:solidFill>
      </p:bgPr>
    </p:bg>
    <p:spTree>
      <p:nvGrpSpPr>
        <p:cNvPr id="205" name="Shape 205"/>
        <p:cNvGrpSpPr/>
        <p:nvPr/>
      </p:nvGrpSpPr>
      <p:grpSpPr>
        <a:xfrm>
          <a:off x="0" y="0"/>
          <a:ext cx="0" cy="0"/>
          <a:chOff x="0" y="0"/>
          <a:chExt cx="0" cy="0"/>
        </a:xfrm>
      </p:grpSpPr>
      <p:pic>
        <p:nvPicPr>
          <p:cNvPr id="206" name="Google Shape;206;p11"/>
          <p:cNvPicPr preferRelativeResize="0"/>
          <p:nvPr/>
        </p:nvPicPr>
        <p:blipFill rotWithShape="1">
          <a:blip r:embed="rId3">
            <a:alphaModFix/>
          </a:blip>
          <a:srcRect b="0" l="0" r="0" t="0"/>
          <a:stretch/>
        </p:blipFill>
        <p:spPr>
          <a:xfrm>
            <a:off x="3408576" y="266419"/>
            <a:ext cx="11470849" cy="7328598"/>
          </a:xfrm>
          <a:prstGeom prst="rect">
            <a:avLst/>
          </a:prstGeom>
          <a:noFill/>
          <a:ln>
            <a:noFill/>
          </a:ln>
        </p:spPr>
      </p:pic>
      <p:sp>
        <p:nvSpPr>
          <p:cNvPr id="207" name="Google Shape;207;p11"/>
          <p:cNvSpPr txBox="1"/>
          <p:nvPr/>
        </p:nvSpPr>
        <p:spPr>
          <a:xfrm>
            <a:off x="2630496" y="8077590"/>
            <a:ext cx="13590897" cy="926960"/>
          </a:xfrm>
          <a:prstGeom prst="rect">
            <a:avLst/>
          </a:prstGeom>
          <a:noFill/>
          <a:ln>
            <a:noFill/>
          </a:ln>
        </p:spPr>
        <p:txBody>
          <a:bodyPr anchorCtr="0" anchor="t" bIns="0" lIns="0" spcFirstLastPara="1" rIns="0" wrap="square" tIns="0">
            <a:spAutoFit/>
          </a:bodyPr>
          <a:lstStyle/>
          <a:p>
            <a:pPr indent="0" lvl="0" marL="0" marR="0" rtl="0" algn="l">
              <a:lnSpc>
                <a:spcPct val="163979"/>
              </a:lnSpc>
              <a:spcBef>
                <a:spcPts val="0"/>
              </a:spcBef>
              <a:spcAft>
                <a:spcPts val="0"/>
              </a:spcAft>
              <a:buNone/>
            </a:pPr>
            <a:r>
              <a:rPr b="0" i="0" lang="en-US" sz="2332" u="none" cap="none" strike="noStrike">
                <a:solidFill>
                  <a:srgbClr val="F1F9FC"/>
                </a:solidFill>
                <a:latin typeface="Montserrat Light"/>
                <a:ea typeface="Montserrat Light"/>
                <a:cs typeface="Montserrat Light"/>
                <a:sym typeface="Montserrat Light"/>
              </a:rPr>
              <a:t>Toate aceste interacțiuni pot fi reglementate de catre un controler care poate fi un modul separat sau o parte a modulului de logica sau GUI.</a:t>
            </a:r>
            <a:endParaRPr/>
          </a:p>
        </p:txBody>
      </p:sp>
      <p:sp>
        <p:nvSpPr>
          <p:cNvPr id="208" name="Google Shape;208;p11"/>
          <p:cNvSpPr txBox="1"/>
          <p:nvPr/>
        </p:nvSpPr>
        <p:spPr>
          <a:xfrm>
            <a:off x="9013587" y="9419324"/>
            <a:ext cx="260826"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2"/>
          <p:cNvPicPr preferRelativeResize="0"/>
          <p:nvPr/>
        </p:nvPicPr>
        <p:blipFill rotWithShape="1">
          <a:blip r:embed="rId3">
            <a:alphaModFix/>
          </a:blip>
          <a:srcRect b="28906" l="0" r="0" t="28906"/>
          <a:stretch/>
        </p:blipFill>
        <p:spPr>
          <a:xfrm>
            <a:off x="0" y="0"/>
            <a:ext cx="18288000" cy="10287000"/>
          </a:xfrm>
          <a:prstGeom prst="rect">
            <a:avLst/>
          </a:prstGeom>
          <a:noFill/>
          <a:ln>
            <a:noFill/>
          </a:ln>
        </p:spPr>
      </p:pic>
      <p:sp>
        <p:nvSpPr>
          <p:cNvPr id="214" name="Google Shape;214;p12"/>
          <p:cNvSpPr/>
          <p:nvPr/>
        </p:nvSpPr>
        <p:spPr>
          <a:xfrm>
            <a:off x="1028700" y="1028700"/>
            <a:ext cx="16230600" cy="8229600"/>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2"/>
          <p:cNvGrpSpPr/>
          <p:nvPr/>
        </p:nvGrpSpPr>
        <p:grpSpPr>
          <a:xfrm>
            <a:off x="1970472" y="1924883"/>
            <a:ext cx="5826875" cy="3879199"/>
            <a:chOff x="0" y="-38100"/>
            <a:chExt cx="7769167" cy="5172266"/>
          </a:xfrm>
        </p:grpSpPr>
        <p:sp>
          <p:nvSpPr>
            <p:cNvPr id="216" name="Google Shape;216;p12"/>
            <p:cNvSpPr txBox="1"/>
            <p:nvPr/>
          </p:nvSpPr>
          <p:spPr>
            <a:xfrm>
              <a:off x="0" y="-38100"/>
              <a:ext cx="7769167" cy="4084319"/>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i="0" lang="en-US" sz="5400" u="none" cap="none" strike="noStrike">
                  <a:solidFill>
                    <a:srgbClr val="F8FBFD"/>
                  </a:solidFill>
                  <a:latin typeface="Montserrat"/>
                  <a:ea typeface="Montserrat"/>
                  <a:cs typeface="Montserrat"/>
                  <a:sym typeface="Montserrat"/>
                </a:rPr>
                <a:t>Modelul interfeței cu utilizatorul</a:t>
              </a:r>
              <a:endParaRPr/>
            </a:p>
            <a:p>
              <a:pPr indent="0" lvl="0" marL="0" marR="0" rtl="0" algn="l">
                <a:lnSpc>
                  <a:spcPct val="126000"/>
                </a:lnSpc>
                <a:spcBef>
                  <a:spcPts val="0"/>
                </a:spcBef>
                <a:spcAft>
                  <a:spcPts val="0"/>
                </a:spcAft>
                <a:buNone/>
              </a:pPr>
              <a:r>
                <a:rPr b="1" i="0" lang="en-US" sz="3100" u="none" cap="none" strike="noStrike">
                  <a:solidFill>
                    <a:srgbClr val="F8FBFD"/>
                  </a:solidFill>
                  <a:latin typeface="Montserrat"/>
                  <a:ea typeface="Montserrat"/>
                  <a:cs typeface="Montserrat"/>
                  <a:sym typeface="Montserrat"/>
                </a:rPr>
                <a:t>Succesiunea interfețelor</a:t>
              </a:r>
              <a:endParaRPr/>
            </a:p>
          </p:txBody>
        </p:sp>
        <p:sp>
          <p:nvSpPr>
            <p:cNvPr id="217" name="Google Shape;217;p12"/>
            <p:cNvSpPr/>
            <p:nvPr/>
          </p:nvSpPr>
          <p:spPr>
            <a:xfrm>
              <a:off x="0" y="4902376"/>
              <a:ext cx="5915653" cy="23179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 name="Google Shape;218;p12"/>
          <p:cNvPicPr preferRelativeResize="0"/>
          <p:nvPr/>
        </p:nvPicPr>
        <p:blipFill rotWithShape="1">
          <a:blip r:embed="rId4">
            <a:alphaModFix/>
          </a:blip>
          <a:srcRect b="0" l="0" r="0" t="0"/>
          <a:stretch/>
        </p:blipFill>
        <p:spPr>
          <a:xfrm>
            <a:off x="7351578" y="4493995"/>
            <a:ext cx="9349969" cy="4291049"/>
          </a:xfrm>
          <a:prstGeom prst="rect">
            <a:avLst/>
          </a:prstGeom>
          <a:noFill/>
          <a:ln>
            <a:noFill/>
          </a:ln>
        </p:spPr>
      </p:pic>
      <p:sp>
        <p:nvSpPr>
          <p:cNvPr id="219" name="Google Shape;219;p12"/>
          <p:cNvSpPr txBox="1"/>
          <p:nvPr/>
        </p:nvSpPr>
        <p:spPr>
          <a:xfrm>
            <a:off x="8712560" y="1306797"/>
            <a:ext cx="6344232" cy="3396417"/>
          </a:xfrm>
          <a:prstGeom prst="rect">
            <a:avLst/>
          </a:prstGeom>
          <a:noFill/>
          <a:ln>
            <a:noFill/>
          </a:ln>
        </p:spPr>
        <p:txBody>
          <a:bodyPr anchorCtr="0" anchor="t" bIns="0" lIns="0" spcFirstLastPara="1" rIns="0" wrap="square" tIns="0">
            <a:spAutoFit/>
          </a:bodyPr>
          <a:lstStyle/>
          <a:p>
            <a:pPr indent="0" lvl="0" marL="0" marR="0" rtl="0" algn="ctr">
              <a:lnSpc>
                <a:spcPct val="164029"/>
              </a:lnSpc>
              <a:spcBef>
                <a:spcPts val="0"/>
              </a:spcBef>
              <a:spcAft>
                <a:spcPts val="0"/>
              </a:spcAft>
              <a:buNone/>
            </a:pPr>
            <a:r>
              <a:rPr b="0" i="0" lang="en-US" sz="2010" u="none" cap="none" strike="noStrike">
                <a:solidFill>
                  <a:srgbClr val="F8FBFD"/>
                </a:solidFill>
                <a:latin typeface="Montserrat"/>
                <a:ea typeface="Montserrat"/>
                <a:cs typeface="Montserrat"/>
                <a:sym typeface="Montserrat"/>
              </a:rPr>
              <a:t>APLICAȚIA UTILIZEAZĂ 5 FERESTRE</a:t>
            </a:r>
            <a:endParaRPr/>
          </a:p>
          <a:p>
            <a:pPr indent="-217063" lvl="1" marL="434125" marR="0" rtl="0" algn="l">
              <a:lnSpc>
                <a:spcPct val="164029"/>
              </a:lnSpc>
              <a:spcBef>
                <a:spcPts val="0"/>
              </a:spcBef>
              <a:spcAft>
                <a:spcPts val="0"/>
              </a:spcAft>
              <a:buClr>
                <a:srgbClr val="F8FBFD"/>
              </a:buClr>
              <a:buSzPts val="2010"/>
              <a:buFont typeface="Arial"/>
              <a:buChar char="•"/>
            </a:pPr>
            <a:r>
              <a:rPr b="0" i="0" lang="en-US" sz="2010" u="none" cap="none" strike="noStrike">
                <a:solidFill>
                  <a:srgbClr val="F8FBFD"/>
                </a:solidFill>
                <a:latin typeface="Montserrat"/>
                <a:ea typeface="Montserrat"/>
                <a:cs typeface="Montserrat"/>
                <a:sym typeface="Montserrat"/>
              </a:rPr>
              <a:t>FEREASTRA DE ADMINISTRARE</a:t>
            </a:r>
            <a:endParaRPr/>
          </a:p>
          <a:p>
            <a:pPr indent="-217063" lvl="1" marL="434125" marR="0" rtl="0" algn="l">
              <a:lnSpc>
                <a:spcPct val="164029"/>
              </a:lnSpc>
              <a:spcBef>
                <a:spcPts val="0"/>
              </a:spcBef>
              <a:spcAft>
                <a:spcPts val="0"/>
              </a:spcAft>
              <a:buClr>
                <a:srgbClr val="F8FBFD"/>
              </a:buClr>
              <a:buSzPts val="2010"/>
              <a:buFont typeface="Arial"/>
              <a:buChar char="•"/>
            </a:pPr>
            <a:r>
              <a:rPr b="0" i="0" lang="en-US" sz="2010" u="none" cap="none" strike="noStrike">
                <a:solidFill>
                  <a:srgbClr val="F8FBFD"/>
                </a:solidFill>
                <a:latin typeface="Montserrat"/>
                <a:ea typeface="Montserrat"/>
                <a:cs typeface="Montserrat"/>
                <a:sym typeface="Montserrat"/>
              </a:rPr>
              <a:t>FEREASTRA DE LOGARE SI INREGISTRARE</a:t>
            </a:r>
            <a:endParaRPr/>
          </a:p>
          <a:p>
            <a:pPr indent="-217063" lvl="1" marL="434125" marR="0" rtl="0" algn="l">
              <a:lnSpc>
                <a:spcPct val="164029"/>
              </a:lnSpc>
              <a:spcBef>
                <a:spcPts val="0"/>
              </a:spcBef>
              <a:spcAft>
                <a:spcPts val="0"/>
              </a:spcAft>
              <a:buClr>
                <a:srgbClr val="F8FBFD"/>
              </a:buClr>
              <a:buSzPts val="2010"/>
              <a:buFont typeface="Arial"/>
              <a:buChar char="•"/>
            </a:pPr>
            <a:r>
              <a:rPr b="0" i="0" lang="en-US" sz="2010" u="none" cap="none" strike="noStrike">
                <a:solidFill>
                  <a:srgbClr val="F8FBFD"/>
                </a:solidFill>
                <a:latin typeface="Montserrat"/>
                <a:ea typeface="Montserrat"/>
                <a:cs typeface="Montserrat"/>
                <a:sym typeface="Montserrat"/>
              </a:rPr>
              <a:t>FEREASTRA DE REZERVARI</a:t>
            </a:r>
            <a:endParaRPr/>
          </a:p>
          <a:p>
            <a:pPr indent="-217063" lvl="1" marL="434125" marR="0" rtl="0" algn="l">
              <a:lnSpc>
                <a:spcPct val="164029"/>
              </a:lnSpc>
              <a:spcBef>
                <a:spcPts val="0"/>
              </a:spcBef>
              <a:spcAft>
                <a:spcPts val="0"/>
              </a:spcAft>
              <a:buClr>
                <a:srgbClr val="F8FBFD"/>
              </a:buClr>
              <a:buSzPts val="2010"/>
              <a:buFont typeface="Arial"/>
              <a:buChar char="•"/>
            </a:pPr>
            <a:r>
              <a:rPr b="0" i="0" lang="en-US" sz="2010" u="none" cap="none" strike="noStrike">
                <a:solidFill>
                  <a:srgbClr val="F8FBFD"/>
                </a:solidFill>
                <a:latin typeface="Montserrat"/>
                <a:ea typeface="Montserrat"/>
                <a:cs typeface="Montserrat"/>
                <a:sym typeface="Montserrat"/>
              </a:rPr>
              <a:t>FEREASTRA DE A REZERVARILOR SI SERVICIILOR PRESTATE DE COMPANIE</a:t>
            </a:r>
            <a:endParaRPr/>
          </a:p>
          <a:p>
            <a:pPr indent="0" lvl="0" marL="0" marR="0" rtl="0" algn="ctr">
              <a:lnSpc>
                <a:spcPct val="193333"/>
              </a:lnSpc>
              <a:spcBef>
                <a:spcPts val="0"/>
              </a:spcBef>
              <a:spcAft>
                <a:spcPts val="0"/>
              </a:spcAft>
              <a:buNone/>
            </a:pPr>
            <a:r>
              <a:t/>
            </a:r>
            <a:endParaRPr b="0" i="0" sz="2010" u="none" cap="none" strike="noStrike">
              <a:solidFill>
                <a:srgbClr val="F8FBFD"/>
              </a:solidFill>
              <a:latin typeface="Montserrat"/>
              <a:ea typeface="Montserrat"/>
              <a:cs typeface="Montserrat"/>
              <a:sym typeface="Montserrat"/>
            </a:endParaRPr>
          </a:p>
        </p:txBody>
      </p:sp>
      <p:sp>
        <p:nvSpPr>
          <p:cNvPr id="220" name="Google Shape;220;p12"/>
          <p:cNvSpPr txBox="1"/>
          <p:nvPr/>
        </p:nvSpPr>
        <p:spPr>
          <a:xfrm>
            <a:off x="9005253" y="9419324"/>
            <a:ext cx="277495"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224" name="Shape 224"/>
        <p:cNvGrpSpPr/>
        <p:nvPr/>
      </p:nvGrpSpPr>
      <p:grpSpPr>
        <a:xfrm>
          <a:off x="0" y="0"/>
          <a:ext cx="0" cy="0"/>
          <a:chOff x="0" y="0"/>
          <a:chExt cx="0" cy="0"/>
        </a:xfrm>
      </p:grpSpPr>
      <p:pic>
        <p:nvPicPr>
          <p:cNvPr id="225" name="Google Shape;225;p13"/>
          <p:cNvPicPr preferRelativeResize="0"/>
          <p:nvPr/>
        </p:nvPicPr>
        <p:blipFill rotWithShape="1">
          <a:blip r:embed="rId3">
            <a:alphaModFix/>
          </a:blip>
          <a:srcRect b="0" l="0" r="0" t="0"/>
          <a:stretch/>
        </p:blipFill>
        <p:spPr>
          <a:xfrm>
            <a:off x="9454756" y="2359923"/>
            <a:ext cx="7804544" cy="5567153"/>
          </a:xfrm>
          <a:prstGeom prst="rect">
            <a:avLst/>
          </a:prstGeom>
          <a:noFill/>
          <a:ln>
            <a:noFill/>
          </a:ln>
        </p:spPr>
      </p:pic>
      <p:pic>
        <p:nvPicPr>
          <p:cNvPr id="226" name="Google Shape;226;p13"/>
          <p:cNvPicPr preferRelativeResize="0"/>
          <p:nvPr/>
        </p:nvPicPr>
        <p:blipFill rotWithShape="1">
          <a:blip r:embed="rId4">
            <a:alphaModFix/>
          </a:blip>
          <a:srcRect b="0" l="0" r="0" t="0"/>
          <a:stretch/>
        </p:blipFill>
        <p:spPr>
          <a:xfrm>
            <a:off x="1028700" y="2359923"/>
            <a:ext cx="7741820" cy="5581917"/>
          </a:xfrm>
          <a:prstGeom prst="rect">
            <a:avLst/>
          </a:prstGeom>
          <a:noFill/>
          <a:ln>
            <a:noFill/>
          </a:ln>
        </p:spPr>
      </p:pic>
      <p:sp>
        <p:nvSpPr>
          <p:cNvPr id="227" name="Google Shape;227;p13"/>
          <p:cNvSpPr txBox="1"/>
          <p:nvPr/>
        </p:nvSpPr>
        <p:spPr>
          <a:xfrm>
            <a:off x="1453231" y="227743"/>
            <a:ext cx="14909170" cy="1535239"/>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i="0" lang="en-US" sz="6000" u="none" cap="none" strike="noStrike">
                <a:solidFill>
                  <a:srgbClr val="F8FBFD"/>
                </a:solidFill>
                <a:latin typeface="Montserrat"/>
                <a:ea typeface="Montserrat"/>
                <a:cs typeface="Montserrat"/>
                <a:sym typeface="Montserrat"/>
              </a:rPr>
              <a:t>FERESTRELE APLICAȚIEI</a:t>
            </a:r>
            <a:endParaRPr/>
          </a:p>
          <a:p>
            <a:pPr indent="0" lvl="0" marL="0" marR="0" rtl="0" algn="ctr">
              <a:lnSpc>
                <a:spcPct val="131000"/>
              </a:lnSpc>
              <a:spcBef>
                <a:spcPts val="0"/>
              </a:spcBef>
              <a:spcAft>
                <a:spcPts val="0"/>
              </a:spcAft>
              <a:buNone/>
            </a:pPr>
            <a:r>
              <a:rPr b="1" i="0" lang="en-US" sz="3300" u="none" cap="none" strike="noStrike">
                <a:solidFill>
                  <a:srgbClr val="F8FBFD"/>
                </a:solidFill>
                <a:latin typeface="Montserrat"/>
                <a:ea typeface="Montserrat"/>
                <a:cs typeface="Montserrat"/>
                <a:sym typeface="Montserrat"/>
              </a:rPr>
              <a:t>Fereastra de start</a:t>
            </a:r>
            <a:endParaRPr/>
          </a:p>
        </p:txBody>
      </p:sp>
      <p:sp>
        <p:nvSpPr>
          <p:cNvPr id="228" name="Google Shape;228;p13"/>
          <p:cNvSpPr txBox="1"/>
          <p:nvPr/>
        </p:nvSpPr>
        <p:spPr>
          <a:xfrm>
            <a:off x="8877459" y="9419324"/>
            <a:ext cx="533082"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34" name="Google Shape;234;p14"/>
          <p:cNvPicPr preferRelativeResize="0"/>
          <p:nvPr/>
        </p:nvPicPr>
        <p:blipFill rotWithShape="1">
          <a:blip r:embed="rId4">
            <a:alphaModFix/>
          </a:blip>
          <a:srcRect b="0" l="0" r="0" t="0"/>
          <a:stretch/>
        </p:blipFill>
        <p:spPr>
          <a:xfrm>
            <a:off x="1504788" y="2247900"/>
            <a:ext cx="3321340" cy="7010400"/>
          </a:xfrm>
          <a:prstGeom prst="rect">
            <a:avLst/>
          </a:prstGeom>
          <a:noFill/>
          <a:ln>
            <a:noFill/>
          </a:ln>
        </p:spPr>
      </p:pic>
      <p:pic>
        <p:nvPicPr>
          <p:cNvPr id="235" name="Google Shape;235;p14"/>
          <p:cNvPicPr preferRelativeResize="0"/>
          <p:nvPr/>
        </p:nvPicPr>
        <p:blipFill rotWithShape="1">
          <a:blip r:embed="rId5">
            <a:alphaModFix/>
          </a:blip>
          <a:srcRect b="1655" l="0" r="0" t="0"/>
          <a:stretch/>
        </p:blipFill>
        <p:spPr>
          <a:xfrm>
            <a:off x="5648228" y="2444736"/>
            <a:ext cx="11593776" cy="1754135"/>
          </a:xfrm>
          <a:prstGeom prst="rect">
            <a:avLst/>
          </a:prstGeom>
          <a:noFill/>
          <a:ln>
            <a:noFill/>
          </a:ln>
        </p:spPr>
      </p:pic>
      <p:pic>
        <p:nvPicPr>
          <p:cNvPr id="236" name="Google Shape;236;p14"/>
          <p:cNvPicPr preferRelativeResize="0"/>
          <p:nvPr/>
        </p:nvPicPr>
        <p:blipFill rotWithShape="1">
          <a:blip r:embed="rId6">
            <a:alphaModFix/>
          </a:blip>
          <a:srcRect b="0" l="0" r="0" t="0"/>
          <a:stretch/>
        </p:blipFill>
        <p:spPr>
          <a:xfrm>
            <a:off x="5648228" y="5423735"/>
            <a:ext cx="11611072" cy="3214582"/>
          </a:xfrm>
          <a:prstGeom prst="rect">
            <a:avLst/>
          </a:prstGeom>
          <a:noFill/>
          <a:ln>
            <a:noFill/>
          </a:ln>
        </p:spPr>
      </p:pic>
      <p:sp>
        <p:nvSpPr>
          <p:cNvPr id="237" name="Google Shape;237;p14"/>
          <p:cNvSpPr txBox="1"/>
          <p:nvPr/>
        </p:nvSpPr>
        <p:spPr>
          <a:xfrm>
            <a:off x="1028700" y="265430"/>
            <a:ext cx="14932775" cy="1190625"/>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0" i="0" lang="en-US" sz="7500" u="none" cap="none" strike="noStrike">
                <a:solidFill>
                  <a:srgbClr val="F8FBFD"/>
                </a:solidFill>
                <a:latin typeface="Montserrat"/>
                <a:ea typeface="Montserrat"/>
                <a:cs typeface="Montserrat"/>
                <a:sym typeface="Montserrat"/>
              </a:rPr>
              <a:t>Fereastra HOME</a:t>
            </a:r>
            <a:endParaRPr/>
          </a:p>
        </p:txBody>
      </p:sp>
      <p:sp>
        <p:nvSpPr>
          <p:cNvPr id="238" name="Google Shape;238;p14"/>
          <p:cNvSpPr txBox="1"/>
          <p:nvPr/>
        </p:nvSpPr>
        <p:spPr>
          <a:xfrm>
            <a:off x="8914130" y="9419324"/>
            <a:ext cx="45974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11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5"/>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244" name="Google Shape;244;p15"/>
          <p:cNvSpPr/>
          <p:nvPr/>
        </p:nvSpPr>
        <p:spPr>
          <a:xfrm>
            <a:off x="-266700" y="2971800"/>
            <a:ext cx="18821400" cy="7315200"/>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15"/>
          <p:cNvPicPr preferRelativeResize="0"/>
          <p:nvPr/>
        </p:nvPicPr>
        <p:blipFill rotWithShape="1">
          <a:blip r:embed="rId4">
            <a:alphaModFix/>
          </a:blip>
          <a:srcRect b="0" l="0" r="2315" t="0"/>
          <a:stretch/>
        </p:blipFill>
        <p:spPr>
          <a:xfrm>
            <a:off x="10792496" y="1718292"/>
            <a:ext cx="6224604" cy="4735195"/>
          </a:xfrm>
          <a:prstGeom prst="rect">
            <a:avLst/>
          </a:prstGeom>
          <a:noFill/>
          <a:ln>
            <a:noFill/>
          </a:ln>
        </p:spPr>
      </p:pic>
      <p:pic>
        <p:nvPicPr>
          <p:cNvPr id="246" name="Google Shape;246;p15"/>
          <p:cNvPicPr preferRelativeResize="0"/>
          <p:nvPr/>
        </p:nvPicPr>
        <p:blipFill rotWithShape="1">
          <a:blip r:embed="rId5">
            <a:alphaModFix/>
          </a:blip>
          <a:srcRect b="0" l="8291" r="5160" t="0"/>
          <a:stretch/>
        </p:blipFill>
        <p:spPr>
          <a:xfrm>
            <a:off x="1825820" y="6979559"/>
            <a:ext cx="8423751" cy="2633017"/>
          </a:xfrm>
          <a:prstGeom prst="rect">
            <a:avLst/>
          </a:prstGeom>
          <a:noFill/>
          <a:ln>
            <a:noFill/>
          </a:ln>
        </p:spPr>
      </p:pic>
      <p:pic>
        <p:nvPicPr>
          <p:cNvPr id="247" name="Google Shape;247;p15"/>
          <p:cNvPicPr preferRelativeResize="0"/>
          <p:nvPr/>
        </p:nvPicPr>
        <p:blipFill rotWithShape="1">
          <a:blip r:embed="rId6">
            <a:alphaModFix/>
          </a:blip>
          <a:srcRect b="0" l="0" r="0" t="0"/>
          <a:stretch/>
        </p:blipFill>
        <p:spPr>
          <a:xfrm>
            <a:off x="6113991" y="1718292"/>
            <a:ext cx="4135580" cy="4735195"/>
          </a:xfrm>
          <a:prstGeom prst="rect">
            <a:avLst/>
          </a:prstGeom>
          <a:noFill/>
          <a:ln>
            <a:noFill/>
          </a:ln>
        </p:spPr>
      </p:pic>
      <p:pic>
        <p:nvPicPr>
          <p:cNvPr id="248" name="Google Shape;248;p15"/>
          <p:cNvPicPr preferRelativeResize="0"/>
          <p:nvPr/>
        </p:nvPicPr>
        <p:blipFill rotWithShape="1">
          <a:blip r:embed="rId7">
            <a:alphaModFix/>
          </a:blip>
          <a:srcRect b="9628" l="13345" r="15043" t="0"/>
          <a:stretch/>
        </p:blipFill>
        <p:spPr>
          <a:xfrm>
            <a:off x="10792496" y="6979559"/>
            <a:ext cx="6224604" cy="2633017"/>
          </a:xfrm>
          <a:prstGeom prst="rect">
            <a:avLst/>
          </a:prstGeom>
          <a:noFill/>
          <a:ln>
            <a:noFill/>
          </a:ln>
        </p:spPr>
      </p:pic>
      <p:pic>
        <p:nvPicPr>
          <p:cNvPr id="249" name="Google Shape;249;p15"/>
          <p:cNvPicPr preferRelativeResize="0"/>
          <p:nvPr/>
        </p:nvPicPr>
        <p:blipFill rotWithShape="1">
          <a:blip r:embed="rId8">
            <a:alphaModFix/>
          </a:blip>
          <a:srcRect b="0" l="0" r="0" t="0"/>
          <a:stretch/>
        </p:blipFill>
        <p:spPr>
          <a:xfrm>
            <a:off x="1825820" y="1718292"/>
            <a:ext cx="3749066" cy="4735195"/>
          </a:xfrm>
          <a:prstGeom prst="rect">
            <a:avLst/>
          </a:prstGeom>
          <a:noFill/>
          <a:ln>
            <a:noFill/>
          </a:ln>
        </p:spPr>
      </p:pic>
      <p:sp>
        <p:nvSpPr>
          <p:cNvPr id="250" name="Google Shape;250;p15"/>
          <p:cNvSpPr txBox="1"/>
          <p:nvPr/>
        </p:nvSpPr>
        <p:spPr>
          <a:xfrm>
            <a:off x="1100700" y="173391"/>
            <a:ext cx="14932775" cy="1190625"/>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i="0" lang="en-US" sz="7500" u="none" cap="none" strike="noStrike">
                <a:solidFill>
                  <a:srgbClr val="F8FBFD"/>
                </a:solidFill>
                <a:latin typeface="Montserrat"/>
                <a:ea typeface="Montserrat"/>
                <a:cs typeface="Montserrat"/>
                <a:sym typeface="Montserrat"/>
              </a:rPr>
              <a:t>Ferestre rezultate</a:t>
            </a:r>
            <a:endParaRPr/>
          </a:p>
        </p:txBody>
      </p:sp>
      <p:sp>
        <p:nvSpPr>
          <p:cNvPr id="251" name="Google Shape;251;p15"/>
          <p:cNvSpPr txBox="1"/>
          <p:nvPr/>
        </p:nvSpPr>
        <p:spPr>
          <a:xfrm>
            <a:off x="8910558" y="9545901"/>
            <a:ext cx="46688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12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255" name="Shape 255"/>
        <p:cNvGrpSpPr/>
        <p:nvPr/>
      </p:nvGrpSpPr>
      <p:grpSpPr>
        <a:xfrm>
          <a:off x="0" y="0"/>
          <a:ext cx="0" cy="0"/>
          <a:chOff x="0" y="0"/>
          <a:chExt cx="0" cy="0"/>
        </a:xfrm>
      </p:grpSpPr>
      <p:sp>
        <p:nvSpPr>
          <p:cNvPr id="256" name="Google Shape;256;p16"/>
          <p:cNvSpPr/>
          <p:nvPr/>
        </p:nvSpPr>
        <p:spPr>
          <a:xfrm>
            <a:off x="8690153" y="-401130"/>
            <a:ext cx="9708270" cy="11089261"/>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txBox="1"/>
          <p:nvPr/>
        </p:nvSpPr>
        <p:spPr>
          <a:xfrm>
            <a:off x="9853030" y="2020013"/>
            <a:ext cx="7697669" cy="3123487"/>
          </a:xfrm>
          <a:prstGeom prst="rect">
            <a:avLst/>
          </a:prstGeom>
          <a:noFill/>
          <a:ln>
            <a:noFill/>
          </a:ln>
        </p:spPr>
        <p:txBody>
          <a:bodyPr anchorCtr="0" anchor="t" bIns="0" lIns="0" spcFirstLastPara="1" rIns="0" wrap="square" tIns="0">
            <a:spAutoFit/>
          </a:bodyPr>
          <a:lstStyle/>
          <a:p>
            <a:pPr indent="-196708" lvl="1" marL="393417" marR="0" rtl="0" algn="l">
              <a:lnSpc>
                <a:spcPct val="150082"/>
              </a:lnSpc>
              <a:spcBef>
                <a:spcPts val="0"/>
              </a:spcBef>
              <a:spcAft>
                <a:spcPts val="0"/>
              </a:spcAft>
              <a:buClr>
                <a:srgbClr val="053D57"/>
              </a:buClr>
              <a:buSzPts val="1821"/>
              <a:buFont typeface="Arial"/>
              <a:buChar char="•"/>
            </a:pPr>
            <a:r>
              <a:rPr b="0" i="0" lang="en-US" sz="1821" u="none" cap="none" strike="noStrike">
                <a:solidFill>
                  <a:srgbClr val="053D57"/>
                </a:solidFill>
                <a:latin typeface="Montserrat Light"/>
                <a:ea typeface="Montserrat Light"/>
                <a:cs typeface="Montserrat Light"/>
                <a:sym typeface="Montserrat Light"/>
              </a:rPr>
              <a:t>Baza de date: Aceasta componentă este critica pentru stocarea informațiilor despre destinații, cazări, zboruri și alte informații relevante pentru călătorii.</a:t>
            </a:r>
            <a:endParaRPr/>
          </a:p>
          <a:p>
            <a:pPr indent="-196708" lvl="1" marL="393417" marR="0" rtl="0" algn="l">
              <a:lnSpc>
                <a:spcPct val="150082"/>
              </a:lnSpc>
              <a:spcBef>
                <a:spcPts val="0"/>
              </a:spcBef>
              <a:spcAft>
                <a:spcPts val="0"/>
              </a:spcAft>
              <a:buClr>
                <a:srgbClr val="053D57"/>
              </a:buClr>
              <a:buSzPts val="1821"/>
              <a:buFont typeface="Arial"/>
              <a:buChar char="•"/>
            </a:pPr>
            <a:r>
              <a:rPr b="0" i="0" lang="en-US" sz="1821" u="none" cap="none" strike="noStrike">
                <a:solidFill>
                  <a:srgbClr val="053D57"/>
                </a:solidFill>
                <a:latin typeface="Montserrat Light"/>
                <a:ea typeface="Montserrat Light"/>
                <a:cs typeface="Montserrat Light"/>
                <a:sym typeface="Montserrat Light"/>
              </a:rPr>
              <a:t>Securitatea datelor: Această componentă este critică pentru protejarea informațiilor sensibile ale clienților, cum ar fi datele de plată.</a:t>
            </a:r>
            <a:endParaRPr/>
          </a:p>
          <a:p>
            <a:pPr indent="-196708" lvl="1" marL="393417" marR="0" rtl="0" algn="l">
              <a:lnSpc>
                <a:spcPct val="150082"/>
              </a:lnSpc>
              <a:spcBef>
                <a:spcPts val="0"/>
              </a:spcBef>
              <a:spcAft>
                <a:spcPts val="0"/>
              </a:spcAft>
              <a:buClr>
                <a:srgbClr val="053D57"/>
              </a:buClr>
              <a:buSzPts val="1821"/>
              <a:buFont typeface="Arial"/>
              <a:buChar char="•"/>
            </a:pPr>
            <a:r>
              <a:rPr b="0" i="0" lang="en-US" sz="1821" u="none" cap="none" strike="noStrike">
                <a:solidFill>
                  <a:srgbClr val="053D57"/>
                </a:solidFill>
                <a:latin typeface="Montserrat Light"/>
                <a:ea typeface="Montserrat Light"/>
                <a:cs typeface="Montserrat Light"/>
                <a:sym typeface="Montserrat Light"/>
              </a:rPr>
              <a:t>Interfața utilizator: Această componentă este critică pentru asigurarea unei experiențe utilizatorilor eficiente și intuitive.</a:t>
            </a:r>
            <a:endParaRPr/>
          </a:p>
          <a:p>
            <a:pPr indent="0" lvl="0" marL="0" marR="0" rtl="0" algn="l">
              <a:lnSpc>
                <a:spcPct val="150000"/>
              </a:lnSpc>
              <a:spcBef>
                <a:spcPts val="0"/>
              </a:spcBef>
              <a:spcAft>
                <a:spcPts val="0"/>
              </a:spcAft>
              <a:buNone/>
            </a:pPr>
            <a:r>
              <a:t/>
            </a:r>
            <a:endParaRPr b="0" i="0" sz="1821" u="none" cap="none" strike="noStrike">
              <a:solidFill>
                <a:srgbClr val="053D57"/>
              </a:solidFill>
              <a:latin typeface="Montserrat Light"/>
              <a:ea typeface="Montserrat Light"/>
              <a:cs typeface="Montserrat Light"/>
              <a:sym typeface="Montserrat Light"/>
            </a:endParaRPr>
          </a:p>
        </p:txBody>
      </p:sp>
      <p:grpSp>
        <p:nvGrpSpPr>
          <p:cNvPr id="258" name="Google Shape;258;p16"/>
          <p:cNvGrpSpPr/>
          <p:nvPr/>
        </p:nvGrpSpPr>
        <p:grpSpPr>
          <a:xfrm>
            <a:off x="1028700" y="2971160"/>
            <a:ext cx="6741275" cy="3266726"/>
            <a:chOff x="0" y="-47625"/>
            <a:chExt cx="8988367" cy="4355634"/>
          </a:xfrm>
        </p:grpSpPr>
        <p:sp>
          <p:nvSpPr>
            <p:cNvPr id="259" name="Google Shape;259;p16"/>
            <p:cNvSpPr txBox="1"/>
            <p:nvPr/>
          </p:nvSpPr>
          <p:spPr>
            <a:xfrm>
              <a:off x="0" y="-47625"/>
              <a:ext cx="8988367" cy="3171825"/>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i="0" lang="en-US" sz="7500" u="none" cap="none" strike="noStrike">
                  <a:solidFill>
                    <a:srgbClr val="F8FBFD"/>
                  </a:solidFill>
                  <a:latin typeface="Montserrat"/>
                  <a:ea typeface="Montserrat"/>
                  <a:cs typeface="Montserrat"/>
                  <a:sym typeface="Montserrat"/>
                </a:rPr>
                <a:t>Elemente de testare</a:t>
              </a:r>
              <a:endParaRPr/>
            </a:p>
          </p:txBody>
        </p:sp>
        <p:sp>
          <p:nvSpPr>
            <p:cNvPr id="260" name="Google Shape;260;p16"/>
            <p:cNvSpPr/>
            <p:nvPr/>
          </p:nvSpPr>
          <p:spPr>
            <a:xfrm>
              <a:off x="0" y="4076219"/>
              <a:ext cx="5915653" cy="23179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6"/>
          <p:cNvSpPr txBox="1"/>
          <p:nvPr/>
        </p:nvSpPr>
        <p:spPr>
          <a:xfrm>
            <a:off x="10421450" y="1182678"/>
            <a:ext cx="6245676" cy="744153"/>
          </a:xfrm>
          <a:prstGeom prst="rect">
            <a:avLst/>
          </a:prstGeom>
          <a:noFill/>
          <a:ln>
            <a:noFill/>
          </a:ln>
        </p:spPr>
        <p:txBody>
          <a:bodyPr anchorCtr="0" anchor="t" bIns="0" lIns="0" spcFirstLastPara="1" rIns="0" wrap="square" tIns="0">
            <a:spAutoFit/>
          </a:bodyPr>
          <a:lstStyle/>
          <a:p>
            <a:pPr indent="0" lvl="0" marL="0" marR="0" rtl="0" algn="ctr">
              <a:lnSpc>
                <a:spcPct val="163990"/>
              </a:lnSpc>
              <a:spcBef>
                <a:spcPts val="0"/>
              </a:spcBef>
              <a:spcAft>
                <a:spcPts val="0"/>
              </a:spcAft>
              <a:buNone/>
            </a:pPr>
            <a:r>
              <a:rPr b="0" i="0" lang="en-US" sz="3824" u="none" cap="none" strike="noStrike">
                <a:solidFill>
                  <a:srgbClr val="000000"/>
                </a:solidFill>
                <a:latin typeface="Montserrat"/>
                <a:ea typeface="Montserrat"/>
                <a:cs typeface="Montserrat"/>
                <a:sym typeface="Montserrat"/>
              </a:rPr>
              <a:t>COMPONENTE CRITICE</a:t>
            </a:r>
            <a:endParaRPr/>
          </a:p>
        </p:txBody>
      </p:sp>
      <p:sp>
        <p:nvSpPr>
          <p:cNvPr id="262" name="Google Shape;262;p16"/>
          <p:cNvSpPr txBox="1"/>
          <p:nvPr/>
        </p:nvSpPr>
        <p:spPr>
          <a:xfrm>
            <a:off x="10421450" y="5474875"/>
            <a:ext cx="3544500" cy="553800"/>
          </a:xfrm>
          <a:prstGeom prst="rect">
            <a:avLst/>
          </a:prstGeom>
          <a:noFill/>
          <a:ln>
            <a:noFill/>
          </a:ln>
        </p:spPr>
        <p:txBody>
          <a:bodyPr anchorCtr="0" anchor="t" bIns="0" lIns="0" spcFirstLastPara="1" rIns="0" wrap="square" tIns="0">
            <a:spAutoFit/>
          </a:bodyPr>
          <a:lstStyle/>
          <a:p>
            <a:pPr indent="0" lvl="0" marL="0" marR="0" rtl="0" algn="ctr">
              <a:lnSpc>
                <a:spcPct val="164025"/>
              </a:lnSpc>
              <a:spcBef>
                <a:spcPts val="0"/>
              </a:spcBef>
              <a:spcAft>
                <a:spcPts val="0"/>
              </a:spcAft>
              <a:buNone/>
            </a:pPr>
            <a:r>
              <a:rPr b="0" i="0" lang="en-US" sz="3597" u="none" cap="none" strike="noStrike">
                <a:solidFill>
                  <a:srgbClr val="000000"/>
                </a:solidFill>
                <a:latin typeface="Montserrat"/>
                <a:ea typeface="Montserrat"/>
                <a:cs typeface="Montserrat"/>
                <a:sym typeface="Montserrat"/>
              </a:rPr>
              <a:t>ALTERNATIVE</a:t>
            </a:r>
            <a:endParaRPr/>
          </a:p>
        </p:txBody>
      </p:sp>
      <p:sp>
        <p:nvSpPr>
          <p:cNvPr id="263" name="Google Shape;263;p16"/>
          <p:cNvSpPr txBox="1"/>
          <p:nvPr/>
        </p:nvSpPr>
        <p:spPr>
          <a:xfrm>
            <a:off x="9853030" y="6180735"/>
            <a:ext cx="7908327" cy="2772497"/>
          </a:xfrm>
          <a:prstGeom prst="rect">
            <a:avLst/>
          </a:prstGeom>
          <a:noFill/>
          <a:ln>
            <a:noFill/>
          </a:ln>
        </p:spPr>
        <p:txBody>
          <a:bodyPr anchorCtr="0" anchor="t" bIns="0" lIns="0" spcFirstLastPara="1" rIns="0" wrap="square" tIns="0">
            <a:spAutoFit/>
          </a:bodyPr>
          <a:lstStyle/>
          <a:p>
            <a:pPr indent="-196708" lvl="1" marL="393417" marR="0" rtl="0" algn="l">
              <a:lnSpc>
                <a:spcPct val="150082"/>
              </a:lnSpc>
              <a:spcBef>
                <a:spcPts val="0"/>
              </a:spcBef>
              <a:spcAft>
                <a:spcPts val="0"/>
              </a:spcAft>
              <a:buClr>
                <a:srgbClr val="053D57"/>
              </a:buClr>
              <a:buSzPts val="1821"/>
              <a:buFont typeface="Arial"/>
              <a:buChar char="•"/>
            </a:pPr>
            <a:r>
              <a:rPr b="0" i="0" lang="en-US" sz="1821" u="none" cap="none" strike="noStrike">
                <a:solidFill>
                  <a:srgbClr val="053D57"/>
                </a:solidFill>
                <a:latin typeface="Montserrat Light"/>
                <a:ea typeface="Montserrat Light"/>
                <a:cs typeface="Montserrat Light"/>
                <a:sym typeface="Montserrat Light"/>
              </a:rPr>
              <a:t>Recenzii și Feedback din partea clienților: Această componentă permite clienților să lase recenzii și feedback despre experiențele lor de călătorie, oferind informații valoroase agenției de turism și altor clienți.</a:t>
            </a:r>
            <a:endParaRPr/>
          </a:p>
          <a:p>
            <a:pPr indent="-196708" lvl="1" marL="393417" marR="0" rtl="0" algn="l">
              <a:lnSpc>
                <a:spcPct val="150082"/>
              </a:lnSpc>
              <a:spcBef>
                <a:spcPts val="0"/>
              </a:spcBef>
              <a:spcAft>
                <a:spcPts val="0"/>
              </a:spcAft>
              <a:buClr>
                <a:srgbClr val="053D57"/>
              </a:buClr>
              <a:buSzPts val="1821"/>
              <a:buFont typeface="Arial"/>
              <a:buChar char="•"/>
            </a:pPr>
            <a:r>
              <a:rPr b="0" i="0" lang="en-US" sz="1821" u="none" cap="none" strike="noStrike">
                <a:solidFill>
                  <a:srgbClr val="053D57"/>
                </a:solidFill>
                <a:latin typeface="Montserrat Light"/>
                <a:ea typeface="Montserrat Light"/>
                <a:cs typeface="Montserrat Light"/>
                <a:sym typeface="Montserrat Light"/>
              </a:rPr>
              <a:t>Personalizare Pachet: Această componentă permite clienților să-și personalizeze pachetele de călătorie pentru a se potrivi nevoilor și preferințelor lor specifice.</a:t>
            </a:r>
            <a:endParaRPr/>
          </a:p>
          <a:p>
            <a:pPr indent="0" lvl="0" marL="0" marR="0" rtl="0" algn="l">
              <a:lnSpc>
                <a:spcPct val="150000"/>
              </a:lnSpc>
              <a:spcBef>
                <a:spcPts val="0"/>
              </a:spcBef>
              <a:spcAft>
                <a:spcPts val="0"/>
              </a:spcAft>
              <a:buNone/>
            </a:pPr>
            <a:r>
              <a:t/>
            </a:r>
            <a:endParaRPr b="0" i="0" sz="1821" u="none" cap="none" strike="noStrike">
              <a:solidFill>
                <a:srgbClr val="053D57"/>
              </a:solidFill>
              <a:latin typeface="Montserrat Light"/>
              <a:ea typeface="Montserrat Light"/>
              <a:cs typeface="Montserrat Light"/>
              <a:sym typeface="Montserrat Light"/>
            </a:endParaRPr>
          </a:p>
        </p:txBody>
      </p:sp>
      <p:sp>
        <p:nvSpPr>
          <p:cNvPr id="264" name="Google Shape;264;p16"/>
          <p:cNvSpPr txBox="1"/>
          <p:nvPr/>
        </p:nvSpPr>
        <p:spPr>
          <a:xfrm>
            <a:off x="8771794" y="9448847"/>
            <a:ext cx="48037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53D57"/>
                </a:solidFill>
                <a:latin typeface="Arial"/>
                <a:ea typeface="Arial"/>
                <a:cs typeface="Arial"/>
                <a:sym typeface="Arial"/>
              </a:rPr>
              <a:t>13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28906" l="0" r="0" t="28906"/>
          <a:stretch/>
        </p:blipFill>
        <p:spPr>
          <a:xfrm>
            <a:off x="0" y="0"/>
            <a:ext cx="18288000" cy="10287000"/>
          </a:xfrm>
          <a:prstGeom prst="rect">
            <a:avLst/>
          </a:prstGeom>
          <a:noFill/>
          <a:ln>
            <a:noFill/>
          </a:ln>
        </p:spPr>
      </p:pic>
      <p:sp>
        <p:nvSpPr>
          <p:cNvPr id="95" name="Google Shape;95;p2"/>
          <p:cNvSpPr/>
          <p:nvPr/>
        </p:nvSpPr>
        <p:spPr>
          <a:xfrm>
            <a:off x="1028700" y="590306"/>
            <a:ext cx="16564615" cy="8667994"/>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2"/>
          <p:cNvGrpSpPr/>
          <p:nvPr/>
        </p:nvGrpSpPr>
        <p:grpSpPr>
          <a:xfrm>
            <a:off x="1408719" y="938259"/>
            <a:ext cx="5826875" cy="1994679"/>
            <a:chOff x="0" y="-47625"/>
            <a:chExt cx="7769167" cy="2659572"/>
          </a:xfrm>
        </p:grpSpPr>
        <p:sp>
          <p:nvSpPr>
            <p:cNvPr id="97" name="Google Shape;97;p2"/>
            <p:cNvSpPr txBox="1"/>
            <p:nvPr/>
          </p:nvSpPr>
          <p:spPr>
            <a:xfrm>
              <a:off x="0" y="-47625"/>
              <a:ext cx="7769167" cy="1571625"/>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i="0" lang="en-US" sz="7500" u="none" cap="none" strike="noStrike">
                  <a:solidFill>
                    <a:srgbClr val="F8FBFD"/>
                  </a:solidFill>
                  <a:latin typeface="Montserrat"/>
                  <a:ea typeface="Montserrat"/>
                  <a:cs typeface="Montserrat"/>
                  <a:sym typeface="Montserrat"/>
                </a:rPr>
                <a:t>Cuprins</a:t>
              </a:r>
              <a:endParaRPr/>
            </a:p>
          </p:txBody>
        </p:sp>
        <p:sp>
          <p:nvSpPr>
            <p:cNvPr id="98" name="Google Shape;98;p2"/>
            <p:cNvSpPr/>
            <p:nvPr/>
          </p:nvSpPr>
          <p:spPr>
            <a:xfrm>
              <a:off x="0" y="2380157"/>
              <a:ext cx="5915653" cy="23179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
          <p:cNvSpPr txBox="1"/>
          <p:nvPr/>
        </p:nvSpPr>
        <p:spPr>
          <a:xfrm>
            <a:off x="6567565" y="685463"/>
            <a:ext cx="6693364" cy="8383911"/>
          </a:xfrm>
          <a:prstGeom prst="rect">
            <a:avLst/>
          </a:prstGeom>
          <a:noFill/>
          <a:ln>
            <a:noFill/>
          </a:ln>
        </p:spPr>
        <p:txBody>
          <a:bodyPr anchorCtr="0" anchor="t" bIns="0" lIns="0" spcFirstLastPara="1" rIns="0" wrap="square" tIns="0">
            <a:spAutoFit/>
          </a:bodyPr>
          <a:lstStyle/>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Scopul documentului                                                                </a:t>
            </a:r>
            <a:endParaRPr/>
          </a:p>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Conținutul documentului                                                          </a:t>
            </a:r>
            <a:endParaRPr/>
          </a:p>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Modelul datelor:</a:t>
            </a:r>
            <a:r>
              <a:rPr b="0" i="0" lang="en-US" sz="1949" u="none" cap="none" strike="noStrike">
                <a:solidFill>
                  <a:srgbClr val="F8FBFD"/>
                </a:solidFill>
                <a:latin typeface="Montserrat Light"/>
                <a:ea typeface="Montserrat Light"/>
                <a:cs typeface="Montserrat Light"/>
                <a:sym typeface="Montserrat Light"/>
              </a:rPr>
              <a: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Structuri de date globale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Structuri de date de legătură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Structuri de date temporare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Formatul fișierelor utilizare                                                   </a:t>
            </a:r>
            <a:endParaRPr/>
          </a:p>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Modelul arhitectural și modelul componentelor</a:t>
            </a:r>
            <a:r>
              <a:rPr b="0" i="0" lang="en-US" sz="1949" u="none" cap="none" strike="noStrike">
                <a:solidFill>
                  <a:srgbClr val="F8FBFD"/>
                </a:solidFill>
                <a:latin typeface="Montserrat Light"/>
                <a:ea typeface="Montserrat Light"/>
                <a:cs typeface="Montserrat Light"/>
                <a:sym typeface="Montserrat Light"/>
              </a:rPr>
              <a: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Arhitectura aplicației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Diagrama de arhitectură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Descrierea componentelor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Restricțiile de implementare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Interacțiunea dintre componente                                         </a:t>
            </a:r>
            <a:endParaRPr/>
          </a:p>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Modelul interfeței cu utilizatorul  </a:t>
            </a:r>
            <a:r>
              <a:rPr b="0" i="0" lang="en-US" sz="1949" u="none" cap="none" strike="noStrike">
                <a:solidFill>
                  <a:srgbClr val="F8FBFD"/>
                </a:solidFill>
                <a:latin typeface="Montserrat Light"/>
                <a:ea typeface="Montserrat Light"/>
                <a:cs typeface="Montserrat Light"/>
                <a:sym typeface="Montserrat Light"/>
              </a:rPr>
              <a: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Succesiunea interfețelor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a:t>
            </a:r>
            <a:r>
              <a:rPr b="1" i="0" lang="en-US" sz="1949" u="none" cap="none" strike="noStrike">
                <a:solidFill>
                  <a:srgbClr val="F8FBFD"/>
                </a:solidFill>
                <a:latin typeface="Montserrat"/>
                <a:ea typeface="Montserrat"/>
                <a:cs typeface="Montserrat"/>
                <a:sym typeface="Montserrat"/>
              </a:rPr>
              <a:t>Ferestrele aplicației </a:t>
            </a:r>
            <a:r>
              <a:rPr b="0" i="0" lang="en-US" sz="1949" u="none" cap="none" strike="noStrike">
                <a:solidFill>
                  <a:srgbClr val="F8FBFD"/>
                </a:solidFill>
                <a:latin typeface="Montserrat Light"/>
                <a:ea typeface="Montserrat Light"/>
                <a:cs typeface="Montserrat Light"/>
                <a:sym typeface="Montserrat Light"/>
              </a:rPr>
              <a: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Fereastra de start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Fereastra aplicatiei propriu-zisa(AppView)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Fereastra de rezultate (ResultsView)                               </a:t>
            </a:r>
            <a:endParaRPr/>
          </a:p>
          <a:p>
            <a:pPr indent="0" lvl="0" marL="0" marR="0" rtl="0" algn="l">
              <a:lnSpc>
                <a:spcPct val="150025"/>
              </a:lnSpc>
              <a:spcBef>
                <a:spcPts val="0"/>
              </a:spcBef>
              <a:spcAft>
                <a:spcPts val="0"/>
              </a:spcAft>
              <a:buNone/>
            </a:pPr>
            <a:r>
              <a:rPr b="1" i="0" lang="en-US" sz="1949" u="none" cap="none" strike="noStrike">
                <a:solidFill>
                  <a:srgbClr val="F8FBFD"/>
                </a:solidFill>
                <a:latin typeface="Montserrat"/>
                <a:ea typeface="Montserrat"/>
                <a:cs typeface="Montserrat"/>
                <a:sym typeface="Montserrat"/>
              </a:rPr>
              <a:t>Elemente de testare </a:t>
            </a:r>
            <a:r>
              <a:rPr b="0" i="0" lang="en-US" sz="1949" u="none" cap="none" strike="noStrike">
                <a:solidFill>
                  <a:srgbClr val="F8FBFD"/>
                </a:solidFill>
                <a:latin typeface="Montserrat Light"/>
                <a:ea typeface="Montserrat Light"/>
                <a:cs typeface="Montserrat Light"/>
                <a:sym typeface="Montserrat Light"/>
              </a:rPr>
              <a:t>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Componente critice                                                                  </a:t>
            </a:r>
            <a:endParaRPr/>
          </a:p>
          <a:p>
            <a:pPr indent="0" lvl="0" marL="0" marR="0" rtl="0" algn="l">
              <a:lnSpc>
                <a:spcPct val="150025"/>
              </a:lnSpc>
              <a:spcBef>
                <a:spcPts val="0"/>
              </a:spcBef>
              <a:spcAft>
                <a:spcPts val="0"/>
              </a:spcAft>
              <a:buNone/>
            </a:pPr>
            <a:r>
              <a:rPr b="0" i="0" lang="en-US" sz="1949" u="none" cap="none" strike="noStrike">
                <a:solidFill>
                  <a:srgbClr val="F8FBFD"/>
                </a:solidFill>
                <a:latin typeface="Montserrat Light"/>
                <a:ea typeface="Montserrat Light"/>
                <a:cs typeface="Montserrat Light"/>
                <a:sym typeface="Montserrat Light"/>
              </a:rPr>
              <a:t>     Alternative                                                                                </a:t>
            </a:r>
            <a:endParaRPr/>
          </a:p>
        </p:txBody>
      </p:sp>
      <p:sp>
        <p:nvSpPr>
          <p:cNvPr id="100" name="Google Shape;100;p2"/>
          <p:cNvSpPr txBox="1"/>
          <p:nvPr/>
        </p:nvSpPr>
        <p:spPr>
          <a:xfrm>
            <a:off x="15108090" y="711207"/>
            <a:ext cx="480805" cy="7978762"/>
          </a:xfrm>
          <a:prstGeom prst="rect">
            <a:avLst/>
          </a:prstGeom>
          <a:noFill/>
          <a:ln>
            <a:noFill/>
          </a:ln>
        </p:spPr>
        <p:txBody>
          <a:bodyPr anchorCtr="0" anchor="t" bIns="0" lIns="0" spcFirstLastPara="1" rIns="0" wrap="square" tIns="0">
            <a:spAutoFit/>
          </a:bodyPr>
          <a:lstStyle/>
          <a:p>
            <a:pPr indent="0" lvl="0" marL="0" marR="0" rtl="0" algn="ctr">
              <a:lnSpc>
                <a:spcPct val="163975"/>
              </a:lnSpc>
              <a:spcBef>
                <a:spcPts val="0"/>
              </a:spcBef>
              <a:spcAft>
                <a:spcPts val="0"/>
              </a:spcAft>
              <a:buNone/>
            </a:pPr>
            <a:r>
              <a:rPr b="1" i="0" lang="en-US" sz="1932" u="none" cap="none" strike="noStrike">
                <a:solidFill>
                  <a:srgbClr val="F8FBFD"/>
                </a:solidFill>
                <a:latin typeface="Montserrat"/>
                <a:ea typeface="Montserrat"/>
                <a:cs typeface="Montserrat"/>
                <a:sym typeface="Montserrat"/>
              </a:rPr>
              <a:t>1</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2</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2</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3</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3</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3</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3</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4</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4</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5</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5</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6</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6</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7</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7</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8</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8</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9</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9</a:t>
            </a:r>
            <a:endParaRPr/>
          </a:p>
          <a:p>
            <a:pPr indent="0" lvl="0" marL="0" marR="0" rtl="0" algn="ctr">
              <a:lnSpc>
                <a:spcPct val="163975"/>
              </a:lnSpc>
              <a:spcBef>
                <a:spcPts val="0"/>
              </a:spcBef>
              <a:spcAft>
                <a:spcPts val="0"/>
              </a:spcAft>
              <a:buNone/>
            </a:pPr>
            <a:r>
              <a:rPr b="0" i="0" lang="en-US" sz="1932" u="none" cap="none" strike="noStrike">
                <a:solidFill>
                  <a:srgbClr val="F8FBFD"/>
                </a:solidFill>
                <a:latin typeface="Montserrat"/>
                <a:ea typeface="Montserrat"/>
                <a:cs typeface="Montserrat"/>
                <a:sym typeface="Montserrat"/>
              </a:rPr>
              <a:t>10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b="28906" l="0" r="0" t="28906"/>
          <a:stretch/>
        </p:blipFill>
        <p:spPr>
          <a:xfrm>
            <a:off x="0" y="0"/>
            <a:ext cx="18288000" cy="10287000"/>
          </a:xfrm>
          <a:prstGeom prst="rect">
            <a:avLst/>
          </a:prstGeom>
          <a:noFill/>
          <a:ln>
            <a:noFill/>
          </a:ln>
        </p:spPr>
      </p:pic>
      <p:sp>
        <p:nvSpPr>
          <p:cNvPr id="106" name="Google Shape;106;p3"/>
          <p:cNvSpPr/>
          <p:nvPr/>
        </p:nvSpPr>
        <p:spPr>
          <a:xfrm>
            <a:off x="1028700" y="1028700"/>
            <a:ext cx="16230600" cy="8229600"/>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3"/>
          <p:cNvGrpSpPr/>
          <p:nvPr/>
        </p:nvGrpSpPr>
        <p:grpSpPr>
          <a:xfrm>
            <a:off x="2813265" y="1330631"/>
            <a:ext cx="5247463" cy="1247757"/>
            <a:chOff x="0" y="-19050"/>
            <a:chExt cx="6996617" cy="1663676"/>
          </a:xfrm>
        </p:grpSpPr>
        <p:sp>
          <p:nvSpPr>
            <p:cNvPr id="108" name="Google Shape;108;p3"/>
            <p:cNvSpPr txBox="1"/>
            <p:nvPr/>
          </p:nvSpPr>
          <p:spPr>
            <a:xfrm>
              <a:off x="0" y="-19050"/>
              <a:ext cx="6996617" cy="683913"/>
            </a:xfrm>
            <a:prstGeom prst="rect">
              <a:avLst/>
            </a:prstGeom>
            <a:noFill/>
            <a:ln>
              <a:noFill/>
            </a:ln>
          </p:spPr>
          <p:txBody>
            <a:bodyPr anchorCtr="0" anchor="t" bIns="0" lIns="0" spcFirstLastPara="1" rIns="0" wrap="square" tIns="0">
              <a:spAutoFit/>
            </a:bodyPr>
            <a:lstStyle/>
            <a:p>
              <a:pPr indent="0" lvl="0" marL="0" marR="0" rtl="0" algn="l">
                <a:lnSpc>
                  <a:spcPct val="126050"/>
                </a:lnSpc>
                <a:spcBef>
                  <a:spcPts val="0"/>
                </a:spcBef>
                <a:spcAft>
                  <a:spcPts val="0"/>
                </a:spcAft>
                <a:buNone/>
              </a:pPr>
              <a:r>
                <a:rPr b="1" i="0" lang="en-US" sz="3309" u="none" cap="none" strike="noStrike">
                  <a:solidFill>
                    <a:srgbClr val="F8FBFD"/>
                  </a:solidFill>
                  <a:latin typeface="Montserrat"/>
                  <a:ea typeface="Montserrat"/>
                  <a:cs typeface="Montserrat"/>
                  <a:sym typeface="Montserrat"/>
                </a:rPr>
                <a:t>Scopul documentului</a:t>
              </a:r>
              <a:endParaRPr/>
            </a:p>
          </p:txBody>
        </p:sp>
        <p:sp>
          <p:nvSpPr>
            <p:cNvPr id="109" name="Google Shape;109;p3"/>
            <p:cNvSpPr/>
            <p:nvPr/>
          </p:nvSpPr>
          <p:spPr>
            <a:xfrm>
              <a:off x="0" y="1435885"/>
              <a:ext cx="5327412" cy="208741"/>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3"/>
          <p:cNvSpPr txBox="1"/>
          <p:nvPr/>
        </p:nvSpPr>
        <p:spPr>
          <a:xfrm>
            <a:off x="2813265" y="2951199"/>
            <a:ext cx="12661470" cy="5686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3000" u="none" cap="none" strike="noStrike">
                <a:solidFill>
                  <a:srgbClr val="F8FBFD"/>
                </a:solidFill>
                <a:latin typeface="Montserrat Light"/>
                <a:ea typeface="Montserrat Light"/>
                <a:cs typeface="Montserrat Light"/>
                <a:sym typeface="Montserrat Light"/>
              </a:rPr>
              <a:t>Scopul documentului SDD (Specificație de proiectare software) pentru aplicația Travel Agency ar fi de a oferi o descriere detaliată a modului în care aplicația va fi construită și cum va funcționa. Acest document ar include informații despre funcționalitatea aplicației, interfața utilizatorului, cerințele tehnice și orice alte aspecte relevante pentru proiectare și dezvoltare. Acesta ar fi utilizat de echipa de dezvoltare și orice alți parteneri sau stakeholder-i implicați în proiect pentru a asigura că toată lumea are aceeași înțelegere despre cum va fi construită și cum va funcționa aplicația.</a:t>
            </a:r>
            <a:endParaRPr/>
          </a:p>
        </p:txBody>
      </p:sp>
      <p:sp>
        <p:nvSpPr>
          <p:cNvPr id="111" name="Google Shape;111;p3"/>
          <p:cNvSpPr txBox="1"/>
          <p:nvPr/>
        </p:nvSpPr>
        <p:spPr>
          <a:xfrm>
            <a:off x="9029065" y="9419324"/>
            <a:ext cx="22987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115" name="Shape 115"/>
        <p:cNvGrpSpPr/>
        <p:nvPr/>
      </p:nvGrpSpPr>
      <p:grpSpPr>
        <a:xfrm>
          <a:off x="0" y="0"/>
          <a:ext cx="0" cy="0"/>
          <a:chOff x="0" y="0"/>
          <a:chExt cx="0" cy="0"/>
        </a:xfrm>
      </p:grpSpPr>
      <p:grpSp>
        <p:nvGrpSpPr>
          <p:cNvPr id="116" name="Google Shape;116;p4"/>
          <p:cNvGrpSpPr/>
          <p:nvPr/>
        </p:nvGrpSpPr>
        <p:grpSpPr>
          <a:xfrm>
            <a:off x="10017890" y="2840872"/>
            <a:ext cx="6472435" cy="3600826"/>
            <a:chOff x="0" y="-9525"/>
            <a:chExt cx="8629913" cy="4801101"/>
          </a:xfrm>
        </p:grpSpPr>
        <p:sp>
          <p:nvSpPr>
            <p:cNvPr id="117" name="Google Shape;117;p4"/>
            <p:cNvSpPr txBox="1"/>
            <p:nvPr/>
          </p:nvSpPr>
          <p:spPr>
            <a:xfrm>
              <a:off x="0" y="-9525"/>
              <a:ext cx="8629913" cy="1406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053D57"/>
                  </a:solidFill>
                  <a:latin typeface="Montserrat"/>
                  <a:ea typeface="Montserrat"/>
                  <a:cs typeface="Montserrat"/>
                  <a:sym typeface="Montserrat"/>
                </a:rPr>
                <a:t>Protecting species under the threat of extinction</a:t>
              </a:r>
              <a:endParaRPr/>
            </a:p>
          </p:txBody>
        </p:sp>
        <p:sp>
          <p:nvSpPr>
            <p:cNvPr id="118" name="Google Shape;118;p4"/>
            <p:cNvSpPr txBox="1"/>
            <p:nvPr/>
          </p:nvSpPr>
          <p:spPr>
            <a:xfrm>
              <a:off x="0" y="1810251"/>
              <a:ext cx="8629913" cy="29813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3000" u="none" cap="none" strike="noStrike">
                  <a:solidFill>
                    <a:srgbClr val="053D57"/>
                  </a:solidFill>
                  <a:latin typeface="Montserrat Light"/>
                  <a:ea typeface="Montserrat Light"/>
                  <a:cs typeface="Montserrat Light"/>
                  <a:sym typeface="Montserrat Light"/>
                </a:rPr>
                <a:t>Presentations are communication tools that can be demonstrations, lectures, speeches, reports, and more. </a:t>
              </a:r>
              <a:endParaRPr/>
            </a:p>
          </p:txBody>
        </p:sp>
      </p:grpSp>
      <p:grpSp>
        <p:nvGrpSpPr>
          <p:cNvPr id="119" name="Google Shape;119;p4"/>
          <p:cNvGrpSpPr/>
          <p:nvPr/>
        </p:nvGrpSpPr>
        <p:grpSpPr>
          <a:xfrm>
            <a:off x="1028700" y="593098"/>
            <a:ext cx="6741275" cy="1473262"/>
            <a:chOff x="0" y="-19050"/>
            <a:chExt cx="8988367" cy="1964350"/>
          </a:xfrm>
        </p:grpSpPr>
        <p:sp>
          <p:nvSpPr>
            <p:cNvPr id="120" name="Google Shape;120;p4"/>
            <p:cNvSpPr txBox="1"/>
            <p:nvPr/>
          </p:nvSpPr>
          <p:spPr>
            <a:xfrm>
              <a:off x="0" y="-19050"/>
              <a:ext cx="8988367" cy="780541"/>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i="0" lang="en-US" sz="3800" u="none" cap="none" strike="noStrike">
                  <a:solidFill>
                    <a:srgbClr val="F8FBFD"/>
                  </a:solidFill>
                  <a:latin typeface="Montserrat"/>
                  <a:ea typeface="Montserrat"/>
                  <a:cs typeface="Montserrat"/>
                  <a:sym typeface="Montserrat"/>
                </a:rPr>
                <a:t>Continutul documentului</a:t>
              </a:r>
              <a:endParaRPr/>
            </a:p>
          </p:txBody>
        </p:sp>
        <p:sp>
          <p:nvSpPr>
            <p:cNvPr id="121" name="Google Shape;121;p4"/>
            <p:cNvSpPr/>
            <p:nvPr/>
          </p:nvSpPr>
          <p:spPr>
            <a:xfrm>
              <a:off x="0" y="1713510"/>
              <a:ext cx="5915653" cy="23179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4"/>
          <p:cNvSpPr txBox="1"/>
          <p:nvPr/>
        </p:nvSpPr>
        <p:spPr>
          <a:xfrm>
            <a:off x="1028700" y="2325166"/>
            <a:ext cx="7403523" cy="522850"/>
          </a:xfrm>
          <a:prstGeom prst="rect">
            <a:avLst/>
          </a:prstGeom>
          <a:noFill/>
          <a:ln>
            <a:noFill/>
          </a:ln>
        </p:spPr>
        <p:txBody>
          <a:bodyPr anchorCtr="0" anchor="t" bIns="0" lIns="0" spcFirstLastPara="1" rIns="0" wrap="square" tIns="0">
            <a:spAutoFit/>
          </a:bodyPr>
          <a:lstStyle/>
          <a:p>
            <a:pPr indent="0" lvl="0" marL="0" marR="0" rtl="0" algn="ctr">
              <a:lnSpc>
                <a:spcPct val="163989"/>
              </a:lnSpc>
              <a:spcBef>
                <a:spcPts val="0"/>
              </a:spcBef>
              <a:spcAft>
                <a:spcPts val="0"/>
              </a:spcAft>
              <a:buNone/>
            </a:pPr>
            <a:r>
              <a:rPr b="0" i="0" lang="en-US" sz="2702" u="none" cap="none" strike="noStrike">
                <a:solidFill>
                  <a:srgbClr val="F8FBFD"/>
                </a:solidFill>
                <a:latin typeface="Montserrat"/>
                <a:ea typeface="Montserrat"/>
                <a:cs typeface="Montserrat"/>
                <a:sym typeface="Montserrat"/>
              </a:rPr>
              <a:t>DOCUMENTUL CONTINE PATRU PARTI:</a:t>
            </a:r>
            <a:endParaRPr/>
          </a:p>
        </p:txBody>
      </p:sp>
      <p:sp>
        <p:nvSpPr>
          <p:cNvPr id="123" name="Google Shape;123;p4"/>
          <p:cNvSpPr txBox="1"/>
          <p:nvPr/>
        </p:nvSpPr>
        <p:spPr>
          <a:xfrm>
            <a:off x="1036448" y="2975186"/>
            <a:ext cx="16222852" cy="6495877"/>
          </a:xfrm>
          <a:prstGeom prst="rect">
            <a:avLst/>
          </a:prstGeom>
          <a:noFill/>
          <a:ln>
            <a:noFill/>
          </a:ln>
        </p:spPr>
        <p:txBody>
          <a:bodyPr anchorCtr="0" anchor="t" bIns="0" lIns="0" spcFirstLastPara="1" rIns="0" wrap="square" tIns="0">
            <a:spAutoFit/>
          </a:bodyPr>
          <a:lstStyle/>
          <a:p>
            <a:pPr indent="-332836" lvl="1" marL="665672" marR="0" rtl="0" algn="l">
              <a:lnSpc>
                <a:spcPct val="163996"/>
              </a:lnSpc>
              <a:spcBef>
                <a:spcPts val="0"/>
              </a:spcBef>
              <a:spcAft>
                <a:spcPts val="0"/>
              </a:spcAft>
              <a:buClr>
                <a:srgbClr val="F8FBFD"/>
              </a:buClr>
              <a:buSzPts val="3083"/>
              <a:buFont typeface="Arial"/>
              <a:buChar char="•"/>
            </a:pPr>
            <a:r>
              <a:rPr b="1" i="0" lang="en-US" sz="3083" u="none" cap="none" strike="noStrike">
                <a:solidFill>
                  <a:srgbClr val="F8FBFD"/>
                </a:solidFill>
                <a:latin typeface="Montserrat"/>
                <a:ea typeface="Montserrat"/>
                <a:cs typeface="Montserrat"/>
                <a:sym typeface="Montserrat"/>
              </a:rPr>
              <a:t>MODELUL DATELOR </a:t>
            </a:r>
            <a:endParaRPr/>
          </a:p>
          <a:p>
            <a:pPr indent="0" lvl="0" marL="0" marR="0" rtl="0" algn="l">
              <a:lnSpc>
                <a:spcPct val="164017"/>
              </a:lnSpc>
              <a:spcBef>
                <a:spcPts val="0"/>
              </a:spcBef>
              <a:spcAft>
                <a:spcPts val="0"/>
              </a:spcAft>
              <a:buNone/>
            </a:pPr>
            <a:r>
              <a:rPr b="0" i="0" lang="en-US" sz="2718" u="none" cap="none" strike="noStrike">
                <a:solidFill>
                  <a:srgbClr val="F8FBFD"/>
                </a:solidFill>
                <a:latin typeface="Montserrat"/>
                <a:ea typeface="Montserrat"/>
                <a:cs typeface="Montserrat"/>
                <a:sym typeface="Montserrat"/>
              </a:rPr>
              <a:t>DESCRIE STRUCTURA ȘI RELAȚIILE DINTRE DIFERITELE SETURI DE DATE UTILIZATE DE APLICAȚIE</a:t>
            </a:r>
            <a:endParaRPr/>
          </a:p>
          <a:p>
            <a:pPr indent="-332836" lvl="1" marL="665672" marR="0" rtl="0" algn="l">
              <a:lnSpc>
                <a:spcPct val="163996"/>
              </a:lnSpc>
              <a:spcBef>
                <a:spcPts val="0"/>
              </a:spcBef>
              <a:spcAft>
                <a:spcPts val="0"/>
              </a:spcAft>
              <a:buClr>
                <a:srgbClr val="F8FBFD"/>
              </a:buClr>
              <a:buSzPts val="3083"/>
              <a:buFont typeface="Arial"/>
              <a:buChar char="•"/>
            </a:pPr>
            <a:r>
              <a:rPr b="1" i="0" lang="en-US" sz="3083" u="none" cap="none" strike="noStrike">
                <a:solidFill>
                  <a:srgbClr val="F8FBFD"/>
                </a:solidFill>
                <a:latin typeface="Montserrat"/>
                <a:ea typeface="Montserrat"/>
                <a:cs typeface="Montserrat"/>
                <a:sym typeface="Montserrat"/>
              </a:rPr>
              <a:t>MODELUL ARHITECTURAL ŞI MODELUL COMPONENTELOR</a:t>
            </a:r>
            <a:endParaRPr/>
          </a:p>
          <a:p>
            <a:pPr indent="0" lvl="0" marL="0" marR="0" rtl="0" algn="l">
              <a:lnSpc>
                <a:spcPct val="164017"/>
              </a:lnSpc>
              <a:spcBef>
                <a:spcPts val="0"/>
              </a:spcBef>
              <a:spcAft>
                <a:spcPts val="0"/>
              </a:spcAft>
              <a:buNone/>
            </a:pPr>
            <a:r>
              <a:rPr b="0" i="0" lang="en-US" sz="2718" u="none" cap="none" strike="noStrike">
                <a:solidFill>
                  <a:srgbClr val="F8FBFD"/>
                </a:solidFill>
                <a:latin typeface="Montserrat"/>
                <a:ea typeface="Montserrat"/>
                <a:cs typeface="Montserrat"/>
                <a:sym typeface="Montserrat"/>
              </a:rPr>
              <a:t> DESCRIE MODUL ÎN CARE DIFERITELE COMPONENTE ALE APLICAȚIEI SUNT ORGANIZATE ȘI INTERACȚIONEAZĂ ÎNTRE ELE</a:t>
            </a:r>
            <a:endParaRPr/>
          </a:p>
          <a:p>
            <a:pPr indent="-332836" lvl="1" marL="665672" marR="0" rtl="0" algn="l">
              <a:lnSpc>
                <a:spcPct val="163996"/>
              </a:lnSpc>
              <a:spcBef>
                <a:spcPts val="0"/>
              </a:spcBef>
              <a:spcAft>
                <a:spcPts val="0"/>
              </a:spcAft>
              <a:buClr>
                <a:srgbClr val="F8FBFD"/>
              </a:buClr>
              <a:buSzPts val="3083"/>
              <a:buFont typeface="Arial"/>
              <a:buChar char="•"/>
            </a:pPr>
            <a:r>
              <a:rPr b="1" i="0" lang="en-US" sz="3083" u="none" cap="none" strike="noStrike">
                <a:solidFill>
                  <a:srgbClr val="F8FBFD"/>
                </a:solidFill>
                <a:latin typeface="Montserrat"/>
                <a:ea typeface="Montserrat"/>
                <a:cs typeface="Montserrat"/>
                <a:sym typeface="Montserrat"/>
              </a:rPr>
              <a:t>MODELUL INTERFAŢA CU UTILIZATORUL</a:t>
            </a:r>
            <a:endParaRPr/>
          </a:p>
          <a:p>
            <a:pPr indent="0" lvl="0" marL="0" marR="0" rtl="0" algn="l">
              <a:lnSpc>
                <a:spcPct val="164017"/>
              </a:lnSpc>
              <a:spcBef>
                <a:spcPts val="0"/>
              </a:spcBef>
              <a:spcAft>
                <a:spcPts val="0"/>
              </a:spcAft>
              <a:buNone/>
            </a:pPr>
            <a:r>
              <a:rPr b="0" i="0" lang="en-US" sz="2718" u="none" cap="none" strike="noStrike">
                <a:solidFill>
                  <a:srgbClr val="F8FBFD"/>
                </a:solidFill>
                <a:latin typeface="Montserrat"/>
                <a:ea typeface="Montserrat"/>
                <a:cs typeface="Montserrat"/>
                <a:sym typeface="Montserrat"/>
              </a:rPr>
              <a:t> INCLUDE DETALII DESPRE CUM VA ARĂTA ȘI SE VA COMPORTA APLICAȚIA PENTRU UTILIZATORI</a:t>
            </a:r>
            <a:endParaRPr/>
          </a:p>
          <a:p>
            <a:pPr indent="-332836" lvl="1" marL="665672" marR="0" rtl="0" algn="l">
              <a:lnSpc>
                <a:spcPct val="163996"/>
              </a:lnSpc>
              <a:spcBef>
                <a:spcPts val="0"/>
              </a:spcBef>
              <a:spcAft>
                <a:spcPts val="0"/>
              </a:spcAft>
              <a:buClr>
                <a:srgbClr val="F8FBFD"/>
              </a:buClr>
              <a:buSzPts val="3083"/>
              <a:buFont typeface="Arial"/>
              <a:buChar char="•"/>
            </a:pPr>
            <a:r>
              <a:rPr b="1" i="0" lang="en-US" sz="3083" u="none" cap="none" strike="noStrike">
                <a:solidFill>
                  <a:srgbClr val="F8FBFD"/>
                </a:solidFill>
                <a:latin typeface="Montserrat"/>
                <a:ea typeface="Montserrat"/>
                <a:cs typeface="Montserrat"/>
                <a:sym typeface="Montserrat"/>
              </a:rPr>
              <a:t>ELEMENTE DE TESTARE</a:t>
            </a:r>
            <a:endParaRPr/>
          </a:p>
          <a:p>
            <a:pPr indent="0" lvl="0" marL="0" marR="0" rtl="0" algn="l">
              <a:lnSpc>
                <a:spcPct val="164017"/>
              </a:lnSpc>
              <a:spcBef>
                <a:spcPts val="0"/>
              </a:spcBef>
              <a:spcAft>
                <a:spcPts val="0"/>
              </a:spcAft>
              <a:buNone/>
            </a:pPr>
            <a:r>
              <a:rPr b="0" i="0" lang="en-US" sz="2718" u="none" cap="none" strike="noStrike">
                <a:solidFill>
                  <a:srgbClr val="F8FBFD"/>
                </a:solidFill>
                <a:latin typeface="Montserrat"/>
                <a:ea typeface="Montserrat"/>
                <a:cs typeface="Montserrat"/>
                <a:sym typeface="Montserrat"/>
              </a:rPr>
              <a:t>CONŢINE O SERIE DE ORIENTĂRI DE TESTARE</a:t>
            </a:r>
            <a:endParaRPr/>
          </a:p>
        </p:txBody>
      </p:sp>
      <p:sp>
        <p:nvSpPr>
          <p:cNvPr id="124" name="Google Shape;124;p4"/>
          <p:cNvSpPr txBox="1"/>
          <p:nvPr/>
        </p:nvSpPr>
        <p:spPr>
          <a:xfrm>
            <a:off x="9025493" y="9419324"/>
            <a:ext cx="23701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5"/>
          <p:cNvPicPr preferRelativeResize="0"/>
          <p:nvPr/>
        </p:nvPicPr>
        <p:blipFill rotWithShape="1">
          <a:blip r:embed="rId3">
            <a:alphaModFix/>
          </a:blip>
          <a:srcRect b="15259" l="0" r="0" t="311"/>
          <a:stretch/>
        </p:blipFill>
        <p:spPr>
          <a:xfrm>
            <a:off x="0" y="0"/>
            <a:ext cx="18288000" cy="10287000"/>
          </a:xfrm>
          <a:prstGeom prst="rect">
            <a:avLst/>
          </a:prstGeom>
          <a:noFill/>
          <a:ln>
            <a:noFill/>
          </a:ln>
        </p:spPr>
      </p:pic>
      <p:sp>
        <p:nvSpPr>
          <p:cNvPr id="130" name="Google Shape;130;p5"/>
          <p:cNvSpPr txBox="1"/>
          <p:nvPr/>
        </p:nvSpPr>
        <p:spPr>
          <a:xfrm>
            <a:off x="1028700" y="1118235"/>
            <a:ext cx="16280770" cy="973455"/>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i="0" lang="en-US" sz="6000" u="none" cap="none" strike="noStrike">
                <a:solidFill>
                  <a:srgbClr val="F8FBFD"/>
                </a:solidFill>
                <a:latin typeface="Montserrat"/>
                <a:ea typeface="Montserrat"/>
                <a:cs typeface="Montserrat"/>
                <a:sym typeface="Montserrat"/>
              </a:rPr>
              <a:t>MODELUL DATELOR :</a:t>
            </a:r>
            <a:endParaRPr/>
          </a:p>
        </p:txBody>
      </p:sp>
      <p:sp>
        <p:nvSpPr>
          <p:cNvPr id="131" name="Google Shape;131;p5"/>
          <p:cNvSpPr/>
          <p:nvPr/>
        </p:nvSpPr>
        <p:spPr>
          <a:xfrm>
            <a:off x="-266700" y="3276600"/>
            <a:ext cx="18821400" cy="7467600"/>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762000" y="4267200"/>
            <a:ext cx="4076700" cy="506730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62000" y="4267200"/>
            <a:ext cx="4076700" cy="2286000"/>
          </a:xfrm>
          <a:prstGeom prst="rect">
            <a:avLst/>
          </a:prstGeom>
          <a:solidFill>
            <a:srgbClr val="053D57">
              <a:alpha val="1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txBox="1"/>
          <p:nvPr/>
        </p:nvSpPr>
        <p:spPr>
          <a:xfrm>
            <a:off x="955321" y="4506278"/>
            <a:ext cx="3690058" cy="550545"/>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b="0" i="0" lang="en-US" sz="3000" u="none" cap="none" strike="noStrike">
                <a:solidFill>
                  <a:srgbClr val="053D57"/>
                </a:solidFill>
                <a:latin typeface="Montserrat"/>
                <a:ea typeface="Montserrat"/>
                <a:cs typeface="Montserrat"/>
                <a:sym typeface="Montserrat"/>
              </a:rPr>
              <a:t>AGENT</a:t>
            </a:r>
            <a:endParaRPr/>
          </a:p>
        </p:txBody>
      </p:sp>
      <p:sp>
        <p:nvSpPr>
          <p:cNvPr id="135" name="Google Shape;135;p5"/>
          <p:cNvSpPr txBox="1"/>
          <p:nvPr/>
        </p:nvSpPr>
        <p:spPr>
          <a:xfrm>
            <a:off x="1110542" y="6829425"/>
            <a:ext cx="3385258" cy="23526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500" u="none" cap="none" strike="noStrike">
                <a:solidFill>
                  <a:srgbClr val="053D57"/>
                </a:solidFill>
                <a:latin typeface="Montserrat Light"/>
                <a:ea typeface="Montserrat Light"/>
                <a:cs typeface="Montserrat Light"/>
                <a:sym typeface="Montserrat Light"/>
              </a:rPr>
              <a:t>informații despre agentul care gestionează rezervările și ofertele turistice</a:t>
            </a:r>
            <a:endParaRPr/>
          </a:p>
        </p:txBody>
      </p:sp>
      <p:sp>
        <p:nvSpPr>
          <p:cNvPr id="136" name="Google Shape;136;p5"/>
          <p:cNvSpPr/>
          <p:nvPr/>
        </p:nvSpPr>
        <p:spPr>
          <a:xfrm>
            <a:off x="4991100" y="4267200"/>
            <a:ext cx="4076700" cy="506730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991100" y="4267200"/>
            <a:ext cx="4076700" cy="2286000"/>
          </a:xfrm>
          <a:prstGeom prst="rect">
            <a:avLst/>
          </a:prstGeom>
          <a:solidFill>
            <a:srgbClr val="053D57">
              <a:alpha val="1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txBox="1"/>
          <p:nvPr/>
        </p:nvSpPr>
        <p:spPr>
          <a:xfrm>
            <a:off x="5187242" y="4506278"/>
            <a:ext cx="3690058" cy="550545"/>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b="0" i="0" lang="en-US" sz="3000" u="none" cap="none" strike="noStrike">
                <a:solidFill>
                  <a:srgbClr val="053D57"/>
                </a:solidFill>
                <a:latin typeface="Montserrat"/>
                <a:ea typeface="Montserrat"/>
                <a:cs typeface="Montserrat"/>
                <a:sym typeface="Montserrat"/>
              </a:rPr>
              <a:t>CLIENT</a:t>
            </a:r>
            <a:endParaRPr/>
          </a:p>
        </p:txBody>
      </p:sp>
      <p:sp>
        <p:nvSpPr>
          <p:cNvPr id="139" name="Google Shape;139;p5"/>
          <p:cNvSpPr txBox="1"/>
          <p:nvPr/>
        </p:nvSpPr>
        <p:spPr>
          <a:xfrm>
            <a:off x="5339642" y="6829425"/>
            <a:ext cx="3385258" cy="14001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500" u="none" cap="none" strike="noStrike">
                <a:solidFill>
                  <a:srgbClr val="053D57"/>
                </a:solidFill>
                <a:latin typeface="Montserrat Light"/>
                <a:ea typeface="Montserrat Light"/>
                <a:cs typeface="Montserrat Light"/>
                <a:sym typeface="Montserrat Light"/>
              </a:rPr>
              <a:t> informații despre clientul care face rezervările.</a:t>
            </a:r>
            <a:endParaRPr/>
          </a:p>
        </p:txBody>
      </p:sp>
      <p:sp>
        <p:nvSpPr>
          <p:cNvPr id="140" name="Google Shape;140;p5"/>
          <p:cNvSpPr/>
          <p:nvPr/>
        </p:nvSpPr>
        <p:spPr>
          <a:xfrm>
            <a:off x="9220200" y="4267200"/>
            <a:ext cx="4076700" cy="506730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9220200" y="4267200"/>
            <a:ext cx="4076700" cy="2286000"/>
          </a:xfrm>
          <a:prstGeom prst="rect">
            <a:avLst/>
          </a:prstGeom>
          <a:solidFill>
            <a:srgbClr val="053D57">
              <a:alpha val="1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txBox="1"/>
          <p:nvPr/>
        </p:nvSpPr>
        <p:spPr>
          <a:xfrm>
            <a:off x="9410700" y="4506278"/>
            <a:ext cx="3690058" cy="550545"/>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b="0" i="0" lang="en-US" sz="3000" u="none" cap="none" strike="noStrike">
                <a:solidFill>
                  <a:srgbClr val="053D57"/>
                </a:solidFill>
                <a:latin typeface="Montserrat"/>
                <a:ea typeface="Montserrat"/>
                <a:cs typeface="Montserrat"/>
                <a:sym typeface="Montserrat"/>
              </a:rPr>
              <a:t>REZERVARE</a:t>
            </a:r>
            <a:endParaRPr/>
          </a:p>
        </p:txBody>
      </p:sp>
      <p:sp>
        <p:nvSpPr>
          <p:cNvPr id="143" name="Google Shape;143;p5"/>
          <p:cNvSpPr txBox="1"/>
          <p:nvPr/>
        </p:nvSpPr>
        <p:spPr>
          <a:xfrm>
            <a:off x="9410700" y="6829425"/>
            <a:ext cx="3690058" cy="2043190"/>
          </a:xfrm>
          <a:prstGeom prst="rect">
            <a:avLst/>
          </a:prstGeom>
          <a:noFill/>
          <a:ln>
            <a:noFill/>
          </a:ln>
        </p:spPr>
        <p:txBody>
          <a:bodyPr anchorCtr="0" anchor="t" bIns="0" lIns="0" spcFirstLastPara="1" rIns="0" wrap="square" tIns="0">
            <a:spAutoFit/>
          </a:bodyPr>
          <a:lstStyle/>
          <a:p>
            <a:pPr indent="0" lvl="0" marL="0" marR="0" rtl="0" algn="ctr">
              <a:lnSpc>
                <a:spcPct val="150023"/>
              </a:lnSpc>
              <a:spcBef>
                <a:spcPts val="0"/>
              </a:spcBef>
              <a:spcAft>
                <a:spcPts val="0"/>
              </a:spcAft>
              <a:buNone/>
            </a:pPr>
            <a:r>
              <a:rPr b="0" i="0" lang="en-US" sz="2161" u="none" cap="none" strike="noStrike">
                <a:solidFill>
                  <a:srgbClr val="053D57"/>
                </a:solidFill>
                <a:latin typeface="Montserrat Light"/>
                <a:ea typeface="Montserrat Light"/>
                <a:cs typeface="Montserrat Light"/>
                <a:sym typeface="Montserrat Light"/>
              </a:rPr>
              <a:t>informații despre rezervarea efectuată de un client, cum ar fi data, numărul de persoane și prețul total.</a:t>
            </a:r>
            <a:endParaRPr/>
          </a:p>
        </p:txBody>
      </p:sp>
      <p:sp>
        <p:nvSpPr>
          <p:cNvPr id="144" name="Google Shape;144;p5"/>
          <p:cNvSpPr/>
          <p:nvPr/>
        </p:nvSpPr>
        <p:spPr>
          <a:xfrm>
            <a:off x="13449300" y="4267200"/>
            <a:ext cx="4076700" cy="506730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13449300" y="4267200"/>
            <a:ext cx="4076700" cy="2286000"/>
          </a:xfrm>
          <a:prstGeom prst="rect">
            <a:avLst/>
          </a:prstGeom>
          <a:solidFill>
            <a:srgbClr val="053D57">
              <a:alpha val="1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txBox="1"/>
          <p:nvPr/>
        </p:nvSpPr>
        <p:spPr>
          <a:xfrm>
            <a:off x="13649325" y="4443412"/>
            <a:ext cx="3690058" cy="113157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b="0" i="0" lang="en-US" sz="3000" u="none" cap="none" strike="noStrike">
                <a:solidFill>
                  <a:srgbClr val="053D57"/>
                </a:solidFill>
                <a:latin typeface="Montserrat"/>
                <a:ea typeface="Montserrat"/>
                <a:cs typeface="Montserrat"/>
                <a:sym typeface="Montserrat"/>
              </a:rPr>
              <a:t>OFERTĂ TURISTICĂ</a:t>
            </a:r>
            <a:endParaRPr/>
          </a:p>
        </p:txBody>
      </p:sp>
      <p:sp>
        <p:nvSpPr>
          <p:cNvPr id="147" name="Google Shape;147;p5"/>
          <p:cNvSpPr txBox="1"/>
          <p:nvPr/>
        </p:nvSpPr>
        <p:spPr>
          <a:xfrm>
            <a:off x="13795021" y="6674682"/>
            <a:ext cx="3385258" cy="23526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500" u="none" cap="none" strike="noStrike">
                <a:solidFill>
                  <a:srgbClr val="053D57"/>
                </a:solidFill>
                <a:latin typeface="Montserrat Light"/>
                <a:ea typeface="Montserrat Light"/>
                <a:cs typeface="Montserrat Light"/>
                <a:sym typeface="Montserrat Light"/>
              </a:rPr>
              <a:t>informații despre pachetul turistic, cum ar fi destinația, perioada, prețul și serviciile incluse.</a:t>
            </a:r>
            <a:endParaRPr/>
          </a:p>
        </p:txBody>
      </p:sp>
      <p:sp>
        <p:nvSpPr>
          <p:cNvPr id="148" name="Google Shape;148;p5"/>
          <p:cNvSpPr txBox="1"/>
          <p:nvPr/>
        </p:nvSpPr>
        <p:spPr>
          <a:xfrm>
            <a:off x="9018746" y="9419324"/>
            <a:ext cx="25050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152" name="Shape 152"/>
        <p:cNvGrpSpPr/>
        <p:nvPr/>
      </p:nvGrpSpPr>
      <p:grpSpPr>
        <a:xfrm>
          <a:off x="0" y="0"/>
          <a:ext cx="0" cy="0"/>
          <a:chOff x="0" y="0"/>
          <a:chExt cx="0" cy="0"/>
        </a:xfrm>
      </p:grpSpPr>
      <p:sp>
        <p:nvSpPr>
          <p:cNvPr id="153" name="Google Shape;153;p6"/>
          <p:cNvSpPr/>
          <p:nvPr/>
        </p:nvSpPr>
        <p:spPr>
          <a:xfrm>
            <a:off x="17259300" y="1028700"/>
            <a:ext cx="4436739" cy="173843"/>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3408039" y="1115621"/>
            <a:ext cx="4436739" cy="173843"/>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6"/>
          <p:cNvPicPr preferRelativeResize="0"/>
          <p:nvPr/>
        </p:nvPicPr>
        <p:blipFill rotWithShape="1">
          <a:blip r:embed="rId3">
            <a:alphaModFix/>
          </a:blip>
          <a:srcRect b="0" l="0" r="0" t="0"/>
          <a:stretch/>
        </p:blipFill>
        <p:spPr>
          <a:xfrm>
            <a:off x="2404374" y="260764"/>
            <a:ext cx="2131017" cy="2057400"/>
          </a:xfrm>
          <a:prstGeom prst="rect">
            <a:avLst/>
          </a:prstGeom>
          <a:noFill/>
          <a:ln>
            <a:noFill/>
          </a:ln>
        </p:spPr>
      </p:pic>
      <p:sp>
        <p:nvSpPr>
          <p:cNvPr id="156" name="Google Shape;156;p6"/>
          <p:cNvSpPr txBox="1"/>
          <p:nvPr/>
        </p:nvSpPr>
        <p:spPr>
          <a:xfrm>
            <a:off x="4535391" y="811686"/>
            <a:ext cx="9217218" cy="743614"/>
          </a:xfrm>
          <a:prstGeom prst="rect">
            <a:avLst/>
          </a:prstGeom>
          <a:noFill/>
          <a:ln>
            <a:noFill/>
          </a:ln>
        </p:spPr>
        <p:txBody>
          <a:bodyPr anchorCtr="0" anchor="t" bIns="0" lIns="0" spcFirstLastPara="1" rIns="0" wrap="square" tIns="0">
            <a:spAutoFit/>
          </a:bodyPr>
          <a:lstStyle/>
          <a:p>
            <a:pPr indent="0" lvl="0" marL="0" marR="0" rtl="0" algn="ctr">
              <a:lnSpc>
                <a:spcPct val="125988"/>
              </a:lnSpc>
              <a:spcBef>
                <a:spcPts val="0"/>
              </a:spcBef>
              <a:spcAft>
                <a:spcPts val="0"/>
              </a:spcAft>
              <a:buNone/>
            </a:pPr>
            <a:r>
              <a:rPr b="1" i="0" lang="en-US" sz="4629" u="none" cap="none" strike="noStrike">
                <a:solidFill>
                  <a:srgbClr val="F8FBFD"/>
                </a:solidFill>
                <a:latin typeface="Montserrat"/>
                <a:ea typeface="Montserrat"/>
                <a:cs typeface="Montserrat"/>
                <a:sym typeface="Montserrat"/>
              </a:rPr>
              <a:t>Structuri de date de legătură</a:t>
            </a:r>
            <a:endParaRPr/>
          </a:p>
        </p:txBody>
      </p:sp>
      <p:sp>
        <p:nvSpPr>
          <p:cNvPr id="157" name="Google Shape;157;p6"/>
          <p:cNvSpPr txBox="1"/>
          <p:nvPr/>
        </p:nvSpPr>
        <p:spPr>
          <a:xfrm>
            <a:off x="2397667" y="2733498"/>
            <a:ext cx="14861633" cy="7067351"/>
          </a:xfrm>
          <a:prstGeom prst="rect">
            <a:avLst/>
          </a:prstGeom>
          <a:noFill/>
          <a:ln>
            <a:noFill/>
          </a:ln>
        </p:spPr>
        <p:txBody>
          <a:bodyPr anchorCtr="0" anchor="t" bIns="0" lIns="0" spcFirstLastPara="1" rIns="0" wrap="square" tIns="0">
            <a:spAutoFit/>
          </a:bodyPr>
          <a:lstStyle/>
          <a:p>
            <a:pPr indent="0" lvl="0" marL="0" marR="0" rtl="0" algn="just">
              <a:lnSpc>
                <a:spcPct val="149981"/>
              </a:lnSpc>
              <a:spcBef>
                <a:spcPts val="0"/>
              </a:spcBef>
              <a:spcAft>
                <a:spcPts val="0"/>
              </a:spcAft>
              <a:buNone/>
            </a:pPr>
            <a:r>
              <a:rPr b="0" i="0" lang="en-US" sz="2705" u="none" cap="none" strike="noStrike">
                <a:solidFill>
                  <a:srgbClr val="F8FBFD"/>
                </a:solidFill>
                <a:latin typeface="Montserrat Light"/>
                <a:ea typeface="Montserrat Light"/>
                <a:cs typeface="Montserrat Light"/>
                <a:sym typeface="Montserrat Light"/>
              </a:rPr>
              <a:t>Clasa DBTravelAgency servește pentru efectuarea operațiilor asupra</a:t>
            </a:r>
            <a:endParaRPr/>
          </a:p>
          <a:p>
            <a:pPr indent="0" lvl="0" marL="0" marR="0" rtl="0" algn="just">
              <a:lnSpc>
                <a:spcPct val="149981"/>
              </a:lnSpc>
              <a:spcBef>
                <a:spcPts val="0"/>
              </a:spcBef>
              <a:spcAft>
                <a:spcPts val="0"/>
              </a:spcAft>
              <a:buNone/>
            </a:pPr>
            <a:r>
              <a:rPr b="0" i="0" lang="en-US" sz="2705" u="none" cap="none" strike="noStrike">
                <a:solidFill>
                  <a:srgbClr val="F8FBFD"/>
                </a:solidFill>
                <a:latin typeface="Montserrat Light"/>
                <a:ea typeface="Montserrat Light"/>
                <a:cs typeface="Montserrat Light"/>
                <a:sym typeface="Montserrat Light"/>
              </a:rPr>
              <a:t>înregistrărilor (datelor) salvate în baza de date. Pentru aplicația Travel Agency, structurile de date de legătură ar putea include:</a:t>
            </a:r>
            <a:endParaRPr/>
          </a:p>
          <a:p>
            <a:pPr indent="-292027" lvl="1" marL="584057" marR="0" rtl="0" algn="just">
              <a:lnSpc>
                <a:spcPct val="149981"/>
              </a:lnSpc>
              <a:spcBef>
                <a:spcPts val="0"/>
              </a:spcBef>
              <a:spcAft>
                <a:spcPts val="0"/>
              </a:spcAft>
              <a:buClr>
                <a:srgbClr val="F8FBFD"/>
              </a:buClr>
              <a:buSzPts val="2705"/>
              <a:buFont typeface="Arial"/>
              <a:buChar char="•"/>
            </a:pPr>
            <a:r>
              <a:rPr b="0" i="0" lang="en-US" sz="2705" u="none" cap="none" strike="noStrike">
                <a:solidFill>
                  <a:srgbClr val="F8FBFD"/>
                </a:solidFill>
                <a:latin typeface="Montserrat Light"/>
                <a:ea typeface="Montserrat Light"/>
                <a:cs typeface="Montserrat Light"/>
                <a:sym typeface="Montserrat Light"/>
              </a:rPr>
              <a:t>Relația dintre Agent și Rezervare: o relație de unu la mulți, unde un agent poate gestiona mai multe rezervări, dar o rezervare este asociată cu un singur agent.</a:t>
            </a:r>
            <a:endParaRPr/>
          </a:p>
          <a:p>
            <a:pPr indent="-292027" lvl="1" marL="584057" marR="0" rtl="0" algn="just">
              <a:lnSpc>
                <a:spcPct val="149981"/>
              </a:lnSpc>
              <a:spcBef>
                <a:spcPts val="0"/>
              </a:spcBef>
              <a:spcAft>
                <a:spcPts val="0"/>
              </a:spcAft>
              <a:buClr>
                <a:srgbClr val="F8FBFD"/>
              </a:buClr>
              <a:buSzPts val="2705"/>
              <a:buFont typeface="Arial"/>
              <a:buChar char="•"/>
            </a:pPr>
            <a:r>
              <a:rPr b="0" i="0" lang="en-US" sz="2705" u="none" cap="none" strike="noStrike">
                <a:solidFill>
                  <a:srgbClr val="F8FBFD"/>
                </a:solidFill>
                <a:latin typeface="Montserrat Light"/>
                <a:ea typeface="Montserrat Light"/>
                <a:cs typeface="Montserrat Light"/>
                <a:sym typeface="Montserrat Light"/>
              </a:rPr>
              <a:t>Relația dintre Client și Rezervare: o relație de unu la mulți, unde un client poate face mai multe rezervări, dar o rezervare este asociată cu un singur client.</a:t>
            </a:r>
            <a:endParaRPr/>
          </a:p>
          <a:p>
            <a:pPr indent="-292027" lvl="1" marL="584057" marR="0" rtl="0" algn="just">
              <a:lnSpc>
                <a:spcPct val="149981"/>
              </a:lnSpc>
              <a:spcBef>
                <a:spcPts val="0"/>
              </a:spcBef>
              <a:spcAft>
                <a:spcPts val="0"/>
              </a:spcAft>
              <a:buClr>
                <a:srgbClr val="F8FBFD"/>
              </a:buClr>
              <a:buSzPts val="2705"/>
              <a:buFont typeface="Arial"/>
              <a:buChar char="•"/>
            </a:pPr>
            <a:r>
              <a:rPr b="0" i="0" lang="en-US" sz="2705" u="none" cap="none" strike="noStrike">
                <a:solidFill>
                  <a:srgbClr val="F8FBFD"/>
                </a:solidFill>
                <a:latin typeface="Montserrat Light"/>
                <a:ea typeface="Montserrat Light"/>
                <a:cs typeface="Montserrat Light"/>
                <a:sym typeface="Montserrat Light"/>
              </a:rPr>
              <a:t>Relația dintre Ofertă turistică și Rezervare: o relație de unu la mulți, unde o ofertă turistică poate fi inclusă în mai multe rezervări, dar o rezervare este asociată cu o singură ofertă turistică.</a:t>
            </a:r>
            <a:endParaRPr/>
          </a:p>
          <a:p>
            <a:pPr indent="0" lvl="0" marL="0" marR="0" rtl="0" algn="just">
              <a:lnSpc>
                <a:spcPct val="149981"/>
              </a:lnSpc>
              <a:spcBef>
                <a:spcPts val="0"/>
              </a:spcBef>
              <a:spcAft>
                <a:spcPts val="0"/>
              </a:spcAft>
              <a:buNone/>
            </a:pPr>
            <a:r>
              <a:rPr b="1" i="0" lang="en-US" sz="2705" u="none" cap="none" strike="noStrike">
                <a:solidFill>
                  <a:srgbClr val="F8FBFD"/>
                </a:solidFill>
                <a:latin typeface="Montserrat"/>
                <a:ea typeface="Montserrat"/>
                <a:cs typeface="Montserrat"/>
                <a:sym typeface="Montserrat"/>
              </a:rPr>
              <a:t>Formatul fișierelor utilizare </a:t>
            </a:r>
            <a:endParaRPr/>
          </a:p>
          <a:p>
            <a:pPr indent="0" lvl="0" marL="0" marR="0" rtl="0" algn="just">
              <a:lnSpc>
                <a:spcPct val="149981"/>
              </a:lnSpc>
              <a:spcBef>
                <a:spcPts val="0"/>
              </a:spcBef>
              <a:spcAft>
                <a:spcPts val="0"/>
              </a:spcAft>
              <a:buNone/>
            </a:pPr>
            <a:r>
              <a:rPr b="0" i="0" lang="en-US" sz="2705" u="none" cap="none" strike="noStrike">
                <a:solidFill>
                  <a:srgbClr val="F8FBFD"/>
                </a:solidFill>
                <a:latin typeface="Montserrat Light"/>
                <a:ea typeface="Montserrat Light"/>
                <a:cs typeface="Montserrat Light"/>
                <a:sym typeface="Montserrat Light"/>
              </a:rPr>
              <a:t>Utilizăm fișierele .txt pe post de bază de date pentru stocarea datelor clientilor,agentilorsi rezervarilor .</a:t>
            </a:r>
            <a:endParaRPr/>
          </a:p>
          <a:p>
            <a:pPr indent="0" lvl="0" marL="0" marR="0" rtl="0" algn="just">
              <a:lnSpc>
                <a:spcPct val="100073"/>
              </a:lnSpc>
              <a:spcBef>
                <a:spcPts val="0"/>
              </a:spcBef>
              <a:spcAft>
                <a:spcPts val="0"/>
              </a:spcAft>
              <a:buNone/>
            </a:pPr>
            <a:r>
              <a:t/>
            </a:r>
            <a:endParaRPr b="0" i="0" sz="2705" u="none" cap="none" strike="noStrike">
              <a:solidFill>
                <a:srgbClr val="F8FBFD"/>
              </a:solidFill>
              <a:latin typeface="Montserrat Light"/>
              <a:ea typeface="Montserrat Light"/>
              <a:cs typeface="Montserrat Light"/>
              <a:sym typeface="Montserrat Light"/>
            </a:endParaRPr>
          </a:p>
        </p:txBody>
      </p:sp>
      <p:sp>
        <p:nvSpPr>
          <p:cNvPr id="158" name="Google Shape;158;p6"/>
          <p:cNvSpPr txBox="1"/>
          <p:nvPr/>
        </p:nvSpPr>
        <p:spPr>
          <a:xfrm>
            <a:off x="9013349" y="9419324"/>
            <a:ext cx="261303"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b="12624" l="0" r="0" t="12624"/>
          <a:stretch/>
        </p:blipFill>
        <p:spPr>
          <a:xfrm>
            <a:off x="0" y="0"/>
            <a:ext cx="18288000" cy="10287000"/>
          </a:xfrm>
          <a:prstGeom prst="rect">
            <a:avLst/>
          </a:prstGeom>
          <a:noFill/>
          <a:ln>
            <a:noFill/>
          </a:ln>
        </p:spPr>
      </p:pic>
      <p:sp>
        <p:nvSpPr>
          <p:cNvPr id="164" name="Google Shape;164;p7"/>
          <p:cNvSpPr/>
          <p:nvPr/>
        </p:nvSpPr>
        <p:spPr>
          <a:xfrm>
            <a:off x="1028700" y="-304800"/>
            <a:ext cx="2590800" cy="2971800"/>
          </a:xfrm>
          <a:prstGeom prst="rect">
            <a:avLst/>
          </a:prstGeom>
          <a:solidFill>
            <a:srgbClr val="053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7"/>
          <p:cNvPicPr preferRelativeResize="0"/>
          <p:nvPr/>
        </p:nvPicPr>
        <p:blipFill rotWithShape="1">
          <a:blip r:embed="rId4">
            <a:alphaModFix/>
          </a:blip>
          <a:srcRect b="0" l="0" r="0" t="0"/>
          <a:stretch/>
        </p:blipFill>
        <p:spPr>
          <a:xfrm>
            <a:off x="1541071" y="750347"/>
            <a:ext cx="1566059" cy="1080581"/>
          </a:xfrm>
          <a:prstGeom prst="rect">
            <a:avLst/>
          </a:prstGeom>
          <a:noFill/>
          <a:ln>
            <a:noFill/>
          </a:ln>
        </p:spPr>
      </p:pic>
      <p:grpSp>
        <p:nvGrpSpPr>
          <p:cNvPr id="166" name="Google Shape;166;p7"/>
          <p:cNvGrpSpPr/>
          <p:nvPr/>
        </p:nvGrpSpPr>
        <p:grpSpPr>
          <a:xfrm>
            <a:off x="4509204" y="333737"/>
            <a:ext cx="6871761" cy="2256934"/>
            <a:chOff x="0" y="-28575"/>
            <a:chExt cx="9162348" cy="3009245"/>
          </a:xfrm>
        </p:grpSpPr>
        <p:sp>
          <p:nvSpPr>
            <p:cNvPr id="167" name="Google Shape;167;p7"/>
            <p:cNvSpPr txBox="1"/>
            <p:nvPr/>
          </p:nvSpPr>
          <p:spPr>
            <a:xfrm>
              <a:off x="0" y="-28575"/>
              <a:ext cx="9162347" cy="1796230"/>
            </a:xfrm>
            <a:prstGeom prst="rect">
              <a:avLst/>
            </a:prstGeom>
            <a:noFill/>
            <a:ln>
              <a:noFill/>
            </a:ln>
          </p:spPr>
          <p:txBody>
            <a:bodyPr anchorCtr="0" anchor="t" bIns="0" lIns="0" spcFirstLastPara="1" rIns="0" wrap="square" tIns="0">
              <a:spAutoFit/>
            </a:bodyPr>
            <a:lstStyle/>
            <a:p>
              <a:pPr indent="0" lvl="0" marL="0" marR="0" rtl="0" algn="l">
                <a:lnSpc>
                  <a:spcPct val="131005"/>
                </a:lnSpc>
                <a:spcBef>
                  <a:spcPts val="0"/>
                </a:spcBef>
                <a:spcAft>
                  <a:spcPts val="0"/>
                </a:spcAft>
                <a:buNone/>
              </a:pPr>
              <a:r>
                <a:rPr b="1" i="0" lang="en-US" sz="2735" u="none" cap="none" strike="noStrike">
                  <a:solidFill>
                    <a:srgbClr val="053D57"/>
                  </a:solidFill>
                  <a:latin typeface="Montserrat"/>
                  <a:ea typeface="Montserrat"/>
                  <a:cs typeface="Montserrat"/>
                  <a:sym typeface="Montserrat"/>
                </a:rPr>
                <a:t>MODELUL ARHITECTURAL ȘI MODELUL</a:t>
              </a:r>
              <a:endParaRPr/>
            </a:p>
            <a:p>
              <a:pPr indent="0" lvl="0" marL="0" marR="0" rtl="0" algn="l">
                <a:lnSpc>
                  <a:spcPct val="131005"/>
                </a:lnSpc>
                <a:spcBef>
                  <a:spcPts val="0"/>
                </a:spcBef>
                <a:spcAft>
                  <a:spcPts val="0"/>
                </a:spcAft>
                <a:buNone/>
              </a:pPr>
              <a:r>
                <a:rPr b="1" i="0" lang="en-US" sz="2735" u="none" cap="none" strike="noStrike">
                  <a:solidFill>
                    <a:srgbClr val="053D57"/>
                  </a:solidFill>
                  <a:latin typeface="Montserrat"/>
                  <a:ea typeface="Montserrat"/>
                  <a:cs typeface="Montserrat"/>
                  <a:sym typeface="Montserrat"/>
                </a:rPr>
                <a:t>componentelor</a:t>
              </a:r>
              <a:endParaRPr/>
            </a:p>
          </p:txBody>
        </p:sp>
        <p:sp>
          <p:nvSpPr>
            <p:cNvPr id="168" name="Google Shape;168;p7"/>
            <p:cNvSpPr txBox="1"/>
            <p:nvPr/>
          </p:nvSpPr>
          <p:spPr>
            <a:xfrm>
              <a:off x="0" y="2058085"/>
              <a:ext cx="9148305" cy="427651"/>
            </a:xfrm>
            <a:prstGeom prst="rect">
              <a:avLst/>
            </a:prstGeom>
            <a:noFill/>
            <a:ln>
              <a:noFill/>
            </a:ln>
          </p:spPr>
          <p:txBody>
            <a:bodyPr anchorCtr="0" anchor="t" bIns="0" lIns="0" spcFirstLastPara="1" rIns="0" wrap="square" tIns="0">
              <a:spAutoFit/>
            </a:bodyPr>
            <a:lstStyle/>
            <a:p>
              <a:pPr indent="0" lvl="0" marL="0" marR="0" rtl="0" algn="r">
                <a:lnSpc>
                  <a:spcPct val="153056"/>
                </a:lnSpc>
                <a:spcBef>
                  <a:spcPts val="0"/>
                </a:spcBef>
                <a:spcAft>
                  <a:spcPts val="0"/>
                </a:spcAft>
                <a:buNone/>
              </a:pPr>
              <a:r>
                <a:rPr b="0" i="0" lang="en-US" sz="1783" u="none" cap="none" strike="noStrike">
                  <a:solidFill>
                    <a:srgbClr val="053D57"/>
                  </a:solidFill>
                  <a:latin typeface="Montserrat"/>
                  <a:ea typeface="Montserrat"/>
                  <a:cs typeface="Montserrat"/>
                  <a:sym typeface="Montserrat"/>
                </a:rPr>
                <a:t>ARHITECTURA APLICAȚIEI</a:t>
              </a:r>
              <a:endParaRPr/>
            </a:p>
          </p:txBody>
        </p:sp>
        <p:sp>
          <p:nvSpPr>
            <p:cNvPr id="169" name="Google Shape;169;p7"/>
            <p:cNvSpPr/>
            <p:nvPr/>
          </p:nvSpPr>
          <p:spPr>
            <a:xfrm>
              <a:off x="5644725" y="2842841"/>
              <a:ext cx="3517623" cy="137829"/>
            </a:xfrm>
            <a:prstGeom prst="rect">
              <a:avLst/>
            </a:prstGeom>
            <a:solidFill>
              <a:srgbClr val="053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7"/>
          <p:cNvSpPr txBox="1"/>
          <p:nvPr/>
        </p:nvSpPr>
        <p:spPr>
          <a:xfrm>
            <a:off x="1028700" y="4025714"/>
            <a:ext cx="16230600" cy="5273250"/>
          </a:xfrm>
          <a:prstGeom prst="rect">
            <a:avLst/>
          </a:prstGeom>
          <a:noFill/>
          <a:ln>
            <a:noFill/>
          </a:ln>
        </p:spPr>
        <p:txBody>
          <a:bodyPr anchorCtr="0" anchor="t" bIns="0" lIns="0" spcFirstLastPara="1" rIns="0" wrap="square" tIns="0">
            <a:spAutoFit/>
          </a:bodyPr>
          <a:lstStyle/>
          <a:p>
            <a:pPr indent="0" lvl="0" marL="0" marR="0" rtl="0" algn="l">
              <a:lnSpc>
                <a:spcPct val="163960"/>
              </a:lnSpc>
              <a:spcBef>
                <a:spcPts val="0"/>
              </a:spcBef>
              <a:spcAft>
                <a:spcPts val="0"/>
              </a:spcAft>
              <a:buNone/>
            </a:pPr>
            <a:r>
              <a:rPr b="0" i="0" lang="en-US" sz="1712" u="none" cap="none" strike="noStrike">
                <a:solidFill>
                  <a:srgbClr val="053D57"/>
                </a:solidFill>
                <a:latin typeface="Montserrat"/>
                <a:ea typeface="Montserrat"/>
                <a:cs typeface="Montserrat"/>
                <a:sym typeface="Montserrat"/>
              </a:rPr>
              <a:t>FOLOSIM MODELUL ARHITECTURAL</a:t>
            </a:r>
            <a:r>
              <a:rPr b="1" i="0" lang="en-US" sz="1712" u="none" cap="none" strike="noStrike">
                <a:solidFill>
                  <a:srgbClr val="053D57"/>
                </a:solidFill>
                <a:latin typeface="Montserrat"/>
                <a:ea typeface="Montserrat"/>
                <a:cs typeface="Montserrat"/>
                <a:sym typeface="Montserrat"/>
              </a:rPr>
              <a:t> MODEL-VIEW-VIEWMODEL</a:t>
            </a:r>
            <a:r>
              <a:rPr b="0" i="0" lang="en-US" sz="1712" u="none" cap="none" strike="noStrike">
                <a:solidFill>
                  <a:srgbClr val="053D57"/>
                </a:solidFill>
                <a:latin typeface="Montserrat"/>
                <a:ea typeface="Montserrat"/>
                <a:cs typeface="Montserrat"/>
                <a:sym typeface="Montserrat"/>
              </a:rPr>
              <a:t>, MODELUL DESCRIE CUM SE GESTIONEAZĂ DATELE DESPRE CLIENȚI, REZERVĂRI, LOCURI DE CAZARE, TRANSPORT ȘI ALTELE. DE ASEMENEA, AR TREBUI SĂ DESCRIE CUM SE CONECTEAZĂ LA BAZA DE DATE ȘI CUM GESTIONEAZĂ OPERAȚIUNILE CRUD.</a:t>
            </a:r>
            <a:r>
              <a:rPr b="1" i="0" lang="en-US" sz="1712" u="none" cap="none" strike="noStrike">
                <a:solidFill>
                  <a:srgbClr val="053D57"/>
                </a:solidFill>
                <a:latin typeface="Montserrat"/>
                <a:ea typeface="Montserrat"/>
                <a:cs typeface="Montserrat"/>
                <a:sym typeface="Montserrat"/>
              </a:rPr>
              <a:t>VEDEREA</a:t>
            </a:r>
            <a:r>
              <a:rPr b="0" i="0" lang="en-US" sz="1712" u="none" cap="none" strike="noStrike">
                <a:solidFill>
                  <a:srgbClr val="053D57"/>
                </a:solidFill>
                <a:latin typeface="Montserrat"/>
                <a:ea typeface="Montserrat"/>
                <a:cs typeface="Montserrat"/>
                <a:sym typeface="Montserrat"/>
              </a:rPr>
              <a:t>  DESCRIE CUM ARATĂ INTERFAȚA UTILIZATORULUI, CUM SUNT ORGANIZATE ELEMENTELE GRAFICE ȘI CUM SUNT LEGATE LA VIEWMODEL.</a:t>
            </a:r>
            <a:r>
              <a:rPr b="1" i="0" lang="en-US" sz="1712" u="none" cap="none" strike="noStrike">
                <a:solidFill>
                  <a:srgbClr val="053D57"/>
                </a:solidFill>
                <a:latin typeface="Montserrat"/>
                <a:ea typeface="Montserrat"/>
                <a:cs typeface="Montserrat"/>
                <a:sym typeface="Montserrat"/>
              </a:rPr>
              <a:t>VIEWMODEL-UL</a:t>
            </a:r>
            <a:r>
              <a:rPr b="0" i="0" lang="en-US" sz="1712" u="none" cap="none" strike="noStrike">
                <a:solidFill>
                  <a:srgbClr val="053D57"/>
                </a:solidFill>
                <a:latin typeface="Montserrat"/>
                <a:ea typeface="Montserrat"/>
                <a:cs typeface="Montserrat"/>
                <a:sym typeface="Montserrat"/>
              </a:rPr>
              <a:t>  DESCRIE CUM SE PREZINTĂ DATELE DIN MODEL PENTRU VEDERE ȘI CUM GESTIONEAZĂ INTERACȚIUNILE UTILIZATORULUI CU VEDEREA. DE ASEMENEA, AR TREBUI SĂ DESCRIE CUM SE GESTIONEAZĂ VALIDAREA DATELOR ȘI CUM SE GESTIONEAZĂ ERORILE.</a:t>
            </a:r>
            <a:endParaRPr/>
          </a:p>
          <a:p>
            <a:pPr indent="0" lvl="0" marL="0" marR="0" rtl="0" algn="l">
              <a:lnSpc>
                <a:spcPct val="163960"/>
              </a:lnSpc>
              <a:spcBef>
                <a:spcPts val="0"/>
              </a:spcBef>
              <a:spcAft>
                <a:spcPts val="0"/>
              </a:spcAft>
              <a:buNone/>
            </a:pPr>
            <a:r>
              <a:rPr b="0" i="0" lang="en-US" sz="1712" u="none" cap="none" strike="noStrike">
                <a:solidFill>
                  <a:srgbClr val="053D57"/>
                </a:solidFill>
                <a:latin typeface="Montserrat"/>
                <a:ea typeface="Montserrat"/>
                <a:cs typeface="Montserrat"/>
                <a:sym typeface="Montserrat"/>
              </a:rPr>
              <a:t>MAI JOS AM SPECIFICAT ALTE 2 MODELE ARHITECTURALE CARE AU FOST FOLOSITE IN APLICATIA RESPECTIVA : </a:t>
            </a:r>
            <a:endParaRPr/>
          </a:p>
          <a:p>
            <a:pPr indent="0" lvl="0" marL="0" marR="0" rtl="0" algn="l">
              <a:lnSpc>
                <a:spcPct val="163960"/>
              </a:lnSpc>
              <a:spcBef>
                <a:spcPts val="0"/>
              </a:spcBef>
              <a:spcAft>
                <a:spcPts val="0"/>
              </a:spcAft>
              <a:buNone/>
            </a:pPr>
            <a:r>
              <a:t/>
            </a:r>
            <a:endParaRPr b="0" i="0" sz="1712" u="none" cap="none" strike="noStrike">
              <a:solidFill>
                <a:srgbClr val="053D57"/>
              </a:solidFill>
              <a:latin typeface="Montserrat"/>
              <a:ea typeface="Montserrat"/>
              <a:cs typeface="Montserrat"/>
              <a:sym typeface="Montserrat"/>
            </a:endParaRPr>
          </a:p>
          <a:p>
            <a:pPr indent="-184827" lvl="1" marL="369654" marR="0" rtl="0" algn="l">
              <a:lnSpc>
                <a:spcPct val="163960"/>
              </a:lnSpc>
              <a:spcBef>
                <a:spcPts val="0"/>
              </a:spcBef>
              <a:spcAft>
                <a:spcPts val="0"/>
              </a:spcAft>
              <a:buClr>
                <a:srgbClr val="053D57"/>
              </a:buClr>
              <a:buSzPts val="1712"/>
              <a:buFont typeface="Arial"/>
              <a:buChar char="•"/>
            </a:pPr>
            <a:r>
              <a:rPr b="1" i="0" lang="en-US" sz="1712" u="none" cap="none" strike="noStrike">
                <a:solidFill>
                  <a:srgbClr val="053D57"/>
                </a:solidFill>
                <a:latin typeface="Montserrat"/>
                <a:ea typeface="Montserrat"/>
                <a:cs typeface="Montserrat"/>
                <a:sym typeface="Montserrat"/>
              </a:rPr>
              <a:t>ARHITECTURA CLIENT-SERVER</a:t>
            </a:r>
            <a:r>
              <a:rPr b="0" i="0" lang="en-US" sz="1712" u="none" cap="none" strike="noStrike">
                <a:solidFill>
                  <a:srgbClr val="053D57"/>
                </a:solidFill>
                <a:latin typeface="Montserrat"/>
                <a:ea typeface="Montserrat"/>
                <a:cs typeface="Montserrat"/>
                <a:sym typeface="Montserrat"/>
              </a:rPr>
              <a:t>: ACEASTA SE BAZEAZĂ PE O SEPARARE CLARĂ ÎNTRE CLIENT (INTERFAȚA UTILIZATOR) ȘI SERVER (PARTEA DE BACK-END CARE GESTIONEAZĂ BAZA DE DATE ȘI LOGICA APLICAȚIEI).</a:t>
            </a:r>
            <a:endParaRPr/>
          </a:p>
          <a:p>
            <a:pPr indent="0" lvl="0" marL="0" marR="0" rtl="0" algn="l">
              <a:lnSpc>
                <a:spcPct val="163960"/>
              </a:lnSpc>
              <a:spcBef>
                <a:spcPts val="0"/>
              </a:spcBef>
              <a:spcAft>
                <a:spcPts val="0"/>
              </a:spcAft>
              <a:buNone/>
            </a:pPr>
            <a:r>
              <a:t/>
            </a:r>
            <a:endParaRPr b="0" i="0" sz="1712" u="none" cap="none" strike="noStrike">
              <a:solidFill>
                <a:srgbClr val="053D57"/>
              </a:solidFill>
              <a:latin typeface="Montserrat"/>
              <a:ea typeface="Montserrat"/>
              <a:cs typeface="Montserrat"/>
              <a:sym typeface="Montserrat"/>
            </a:endParaRPr>
          </a:p>
          <a:p>
            <a:pPr indent="-184827" lvl="1" marL="369654" marR="0" rtl="0" algn="l">
              <a:lnSpc>
                <a:spcPct val="163960"/>
              </a:lnSpc>
              <a:spcBef>
                <a:spcPts val="0"/>
              </a:spcBef>
              <a:spcAft>
                <a:spcPts val="0"/>
              </a:spcAft>
              <a:buClr>
                <a:srgbClr val="053D57"/>
              </a:buClr>
              <a:buSzPts val="1712"/>
              <a:buFont typeface="Arial"/>
              <a:buChar char="•"/>
            </a:pPr>
            <a:r>
              <a:rPr b="1" i="0" lang="en-US" sz="1712" u="none" cap="none" strike="noStrike">
                <a:solidFill>
                  <a:srgbClr val="053D57"/>
                </a:solidFill>
                <a:latin typeface="Montserrat"/>
                <a:ea typeface="Montserrat"/>
                <a:cs typeface="Montserrat"/>
                <a:sym typeface="Montserrat"/>
              </a:rPr>
              <a:t>ARHITECTURA N-TIER</a:t>
            </a:r>
            <a:r>
              <a:rPr b="0" i="0" lang="en-US" sz="1712" u="none" cap="none" strike="noStrike">
                <a:solidFill>
                  <a:srgbClr val="053D57"/>
                </a:solidFill>
                <a:latin typeface="Montserrat"/>
                <a:ea typeface="Montserrat"/>
                <a:cs typeface="Montserrat"/>
                <a:sym typeface="Montserrat"/>
              </a:rPr>
              <a:t>: ACEASTA SE BAZEAZĂ PE MAI MULTE STRATURI, CUM AR FI INTERFAȚA UTILIZATOR, STRATUL DE PREZENTARE, STRATUL DE APLICAȚIE ȘI STRATUL DE BAZĂ DE DATE, FIECARE CU ROLURI ȘI RESPONSABILITĂȚI SPECIFICE.</a:t>
            </a:r>
            <a:endParaRPr/>
          </a:p>
          <a:p>
            <a:pPr indent="0" lvl="0" marL="0" marR="0" rtl="0" algn="l">
              <a:lnSpc>
                <a:spcPct val="163960"/>
              </a:lnSpc>
              <a:spcBef>
                <a:spcPts val="0"/>
              </a:spcBef>
              <a:spcAft>
                <a:spcPts val="0"/>
              </a:spcAft>
              <a:buNone/>
            </a:pPr>
            <a:r>
              <a:t/>
            </a:r>
            <a:endParaRPr b="0" i="0" sz="1712" u="none" cap="none" strike="noStrike">
              <a:solidFill>
                <a:srgbClr val="053D57"/>
              </a:solidFill>
              <a:latin typeface="Montserrat"/>
              <a:ea typeface="Montserrat"/>
              <a:cs typeface="Montserrat"/>
              <a:sym typeface="Montserrat"/>
            </a:endParaRPr>
          </a:p>
          <a:p>
            <a:pPr indent="0" lvl="0" marL="0" marR="0" rtl="0" algn="l">
              <a:lnSpc>
                <a:spcPct val="163960"/>
              </a:lnSpc>
              <a:spcBef>
                <a:spcPts val="0"/>
              </a:spcBef>
              <a:spcAft>
                <a:spcPts val="0"/>
              </a:spcAft>
              <a:buNone/>
            </a:pPr>
            <a:r>
              <a:rPr b="1" i="0" lang="en-US" sz="1712" u="none" cap="none" strike="noStrike">
                <a:solidFill>
                  <a:srgbClr val="053D57"/>
                </a:solidFill>
                <a:latin typeface="Montserrat"/>
                <a:ea typeface="Montserrat"/>
                <a:cs typeface="Montserrat"/>
                <a:sym typeface="Montserrat"/>
              </a:rPr>
              <a:t>   </a:t>
            </a:r>
            <a:endParaRPr/>
          </a:p>
        </p:txBody>
      </p:sp>
      <p:sp>
        <p:nvSpPr>
          <p:cNvPr id="171" name="Google Shape;171;p7"/>
          <p:cNvSpPr txBox="1"/>
          <p:nvPr/>
        </p:nvSpPr>
        <p:spPr>
          <a:xfrm>
            <a:off x="9016444" y="9419324"/>
            <a:ext cx="25511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53D57"/>
                </a:solidFill>
                <a:latin typeface="Arial"/>
                <a:ea typeface="Arial"/>
                <a:cs typeface="Arial"/>
                <a:sym typeface="Arial"/>
              </a:rPr>
              <a:t>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175" name="Shape 175"/>
        <p:cNvGrpSpPr/>
        <p:nvPr/>
      </p:nvGrpSpPr>
      <p:grpSpPr>
        <a:xfrm>
          <a:off x="0" y="0"/>
          <a:ext cx="0" cy="0"/>
          <a:chOff x="0" y="0"/>
          <a:chExt cx="0" cy="0"/>
        </a:xfrm>
      </p:grpSpPr>
      <p:grpSp>
        <p:nvGrpSpPr>
          <p:cNvPr id="176" name="Google Shape;176;p8"/>
          <p:cNvGrpSpPr/>
          <p:nvPr/>
        </p:nvGrpSpPr>
        <p:grpSpPr>
          <a:xfrm>
            <a:off x="6295139" y="199913"/>
            <a:ext cx="6256864" cy="2638650"/>
            <a:chOff x="0" y="-38100"/>
            <a:chExt cx="8342485" cy="3518199"/>
          </a:xfrm>
        </p:grpSpPr>
        <p:sp>
          <p:nvSpPr>
            <p:cNvPr id="177" name="Google Shape;177;p8"/>
            <p:cNvSpPr txBox="1"/>
            <p:nvPr/>
          </p:nvSpPr>
          <p:spPr>
            <a:xfrm>
              <a:off x="0" y="-38100"/>
              <a:ext cx="8342485" cy="2739335"/>
            </a:xfrm>
            <a:prstGeom prst="rect">
              <a:avLst/>
            </a:prstGeom>
            <a:noFill/>
            <a:ln>
              <a:noFill/>
            </a:ln>
          </p:spPr>
          <p:txBody>
            <a:bodyPr anchorCtr="0" anchor="t" bIns="0" lIns="0" spcFirstLastPara="1" rIns="0" wrap="square" tIns="0">
              <a:spAutoFit/>
            </a:bodyPr>
            <a:lstStyle/>
            <a:p>
              <a:pPr indent="0" lvl="0" marL="0" marR="0" rtl="0" algn="l">
                <a:lnSpc>
                  <a:spcPct val="126021"/>
                </a:lnSpc>
                <a:spcBef>
                  <a:spcPts val="0"/>
                </a:spcBef>
                <a:spcAft>
                  <a:spcPts val="0"/>
                </a:spcAft>
                <a:buNone/>
              </a:pPr>
              <a:r>
                <a:rPr b="1" i="0" lang="en-US" sz="6483" u="none" cap="none" strike="noStrike">
                  <a:solidFill>
                    <a:srgbClr val="F8FBFD"/>
                  </a:solidFill>
                  <a:latin typeface="Montserrat"/>
                  <a:ea typeface="Montserrat"/>
                  <a:cs typeface="Montserrat"/>
                  <a:sym typeface="Montserrat"/>
                </a:rPr>
                <a:t>Diagrama de arhitectura</a:t>
              </a:r>
              <a:endParaRPr/>
            </a:p>
          </p:txBody>
        </p:sp>
        <p:sp>
          <p:nvSpPr>
            <p:cNvPr id="178" name="Google Shape;178;p8"/>
            <p:cNvSpPr/>
            <p:nvPr/>
          </p:nvSpPr>
          <p:spPr>
            <a:xfrm>
              <a:off x="0" y="3279689"/>
              <a:ext cx="5114772" cy="200410"/>
            </a:xfrm>
            <a:prstGeom prst="rect">
              <a:avLst/>
            </a:prstGeom>
            <a:solidFill>
              <a:srgbClr val="F8FB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 name="Google Shape;179;p8"/>
          <p:cNvPicPr preferRelativeResize="0"/>
          <p:nvPr/>
        </p:nvPicPr>
        <p:blipFill rotWithShape="1">
          <a:blip r:embed="rId3">
            <a:alphaModFix/>
          </a:blip>
          <a:srcRect b="0" l="0" r="0" t="0"/>
          <a:stretch/>
        </p:blipFill>
        <p:spPr>
          <a:xfrm>
            <a:off x="2763091" y="3397013"/>
            <a:ext cx="12761818" cy="6380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9"/>
          <p:cNvPicPr preferRelativeResize="0"/>
          <p:nvPr/>
        </p:nvPicPr>
        <p:blipFill rotWithShape="1">
          <a:blip r:embed="rId3">
            <a:alphaModFix/>
          </a:blip>
          <a:srcRect b="12562" l="0" r="0" t="12562"/>
          <a:stretch/>
        </p:blipFill>
        <p:spPr>
          <a:xfrm>
            <a:off x="0" y="0"/>
            <a:ext cx="18288000" cy="10287000"/>
          </a:xfrm>
          <a:prstGeom prst="rect">
            <a:avLst/>
          </a:prstGeom>
          <a:noFill/>
          <a:ln>
            <a:noFill/>
          </a:ln>
        </p:spPr>
      </p:pic>
      <p:sp>
        <p:nvSpPr>
          <p:cNvPr id="185" name="Google Shape;185;p9"/>
          <p:cNvSpPr/>
          <p:nvPr/>
        </p:nvSpPr>
        <p:spPr>
          <a:xfrm>
            <a:off x="1028700" y="1028700"/>
            <a:ext cx="16230600" cy="8229600"/>
          </a:xfrm>
          <a:prstGeom prst="rect">
            <a:avLst/>
          </a:prstGeom>
          <a:solidFill>
            <a:srgbClr val="053D5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txBox="1"/>
          <p:nvPr/>
        </p:nvSpPr>
        <p:spPr>
          <a:xfrm>
            <a:off x="2260915" y="981075"/>
            <a:ext cx="13766170" cy="666622"/>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i="0" lang="en-US" sz="4100" u="none" cap="none" strike="noStrike">
                <a:solidFill>
                  <a:srgbClr val="F8FBFD"/>
                </a:solidFill>
                <a:latin typeface="Montserrat"/>
                <a:ea typeface="Montserrat"/>
                <a:cs typeface="Montserrat"/>
                <a:sym typeface="Montserrat"/>
              </a:rPr>
              <a:t>DESCRIEREA COMPONENTELOR</a:t>
            </a:r>
            <a:endParaRPr/>
          </a:p>
        </p:txBody>
      </p:sp>
      <p:sp>
        <p:nvSpPr>
          <p:cNvPr id="187" name="Google Shape;187;p9"/>
          <p:cNvSpPr txBox="1"/>
          <p:nvPr/>
        </p:nvSpPr>
        <p:spPr>
          <a:xfrm>
            <a:off x="2260915" y="2364718"/>
            <a:ext cx="6883085" cy="2386759"/>
          </a:xfrm>
          <a:prstGeom prst="rect">
            <a:avLst/>
          </a:prstGeom>
          <a:noFill/>
          <a:ln>
            <a:noFill/>
          </a:ln>
        </p:spPr>
        <p:txBody>
          <a:bodyPr anchorCtr="0" anchor="t" bIns="0" lIns="0" spcFirstLastPara="1" rIns="0" wrap="square" tIns="0">
            <a:spAutoFit/>
          </a:bodyPr>
          <a:lstStyle/>
          <a:p>
            <a:pPr indent="-179496" lvl="1" marL="358993" marR="0" rtl="0" algn="l">
              <a:lnSpc>
                <a:spcPct val="164019"/>
              </a:lnSpc>
              <a:spcBef>
                <a:spcPts val="0"/>
              </a:spcBef>
              <a:spcAft>
                <a:spcPts val="0"/>
              </a:spcAft>
              <a:buClr>
                <a:srgbClr val="F8FBFD"/>
              </a:buClr>
              <a:buSzPts val="1662"/>
              <a:buFont typeface="Arial"/>
              <a:buChar char="•"/>
            </a:pPr>
            <a:r>
              <a:rPr b="1" i="0" lang="en-US" sz="1662" u="none" cap="none" strike="noStrike">
                <a:solidFill>
                  <a:srgbClr val="F8FBFD"/>
                </a:solidFill>
                <a:latin typeface="Montserrat"/>
                <a:ea typeface="Montserrat"/>
                <a:cs typeface="Montserrat"/>
                <a:sym typeface="Montserrat"/>
              </a:rPr>
              <a:t>MODULUL GUI (GRAPHICAL USER INTERFACE)</a:t>
            </a:r>
            <a:r>
              <a:rPr b="0" i="0" lang="en-US" sz="1662" u="none" cap="none" strike="noStrike">
                <a:solidFill>
                  <a:srgbClr val="F8FBFD"/>
                </a:solidFill>
                <a:latin typeface="Montserrat"/>
                <a:ea typeface="Montserrat"/>
                <a:cs typeface="Montserrat"/>
                <a:sym typeface="Montserrat"/>
              </a:rPr>
              <a:t> ESTE O COMPONENTĂ A APLICAȚIEI CARE SE OCUPĂ DE CREAREA ȘI AFIȘAREA INTERFAȚEI UTILIZATORULUI. ACESTA POATE INCLUDE ELEMENTE PRECUM BUTOANE, CÂMPURI DE TEXT, LISTE ȘI ALTELE, PRECUM ȘI MECANISME DE INTERACȚIUNE CUM AR FI CLICK-URI SAU ATINGERI.</a:t>
            </a:r>
            <a:endParaRPr/>
          </a:p>
        </p:txBody>
      </p:sp>
      <p:sp>
        <p:nvSpPr>
          <p:cNvPr id="188" name="Google Shape;188;p9"/>
          <p:cNvSpPr txBox="1"/>
          <p:nvPr/>
        </p:nvSpPr>
        <p:spPr>
          <a:xfrm>
            <a:off x="2260915" y="5466750"/>
            <a:ext cx="6883085" cy="2385299"/>
          </a:xfrm>
          <a:prstGeom prst="rect">
            <a:avLst/>
          </a:prstGeom>
          <a:noFill/>
          <a:ln>
            <a:noFill/>
          </a:ln>
        </p:spPr>
        <p:txBody>
          <a:bodyPr anchorCtr="0" anchor="t" bIns="0" lIns="0" spcFirstLastPara="1" rIns="0" wrap="square" tIns="0">
            <a:spAutoFit/>
          </a:bodyPr>
          <a:lstStyle/>
          <a:p>
            <a:pPr indent="-182315" lvl="1" marL="364632" marR="0" rtl="0" algn="l">
              <a:lnSpc>
                <a:spcPct val="164137"/>
              </a:lnSpc>
              <a:spcBef>
                <a:spcPts val="0"/>
              </a:spcBef>
              <a:spcAft>
                <a:spcPts val="0"/>
              </a:spcAft>
              <a:buClr>
                <a:srgbClr val="F8FBFD"/>
              </a:buClr>
              <a:buSzPts val="1687"/>
              <a:buFont typeface="Arial"/>
              <a:buChar char="•"/>
            </a:pPr>
            <a:r>
              <a:rPr b="1" i="0" lang="en-US" sz="1687" u="none" cap="none" strike="noStrike">
                <a:solidFill>
                  <a:srgbClr val="F8FBFD"/>
                </a:solidFill>
                <a:latin typeface="Montserrat"/>
                <a:ea typeface="Montserrat"/>
                <a:cs typeface="Montserrat"/>
                <a:sym typeface="Montserrat"/>
              </a:rPr>
              <a:t>MODULUL DE LOGICA </a:t>
            </a:r>
            <a:r>
              <a:rPr b="0" i="0" lang="en-US" sz="1687" u="none" cap="none" strike="noStrike">
                <a:solidFill>
                  <a:srgbClr val="F8FBFD"/>
                </a:solidFill>
                <a:latin typeface="Montserrat"/>
                <a:ea typeface="Montserrat"/>
                <a:cs typeface="Montserrat"/>
                <a:sym typeface="Montserrat"/>
              </a:rPr>
              <a:t>A APLICATIEI ESTE O COMPONENTĂ CARE SE OCUPĂ DE PROCESAREA DATELOR ȘI DE REALIZAREA ACȚIUNILOR NECESARE PENTRU FUNCȚIONAREA APLICAȚIEI. ACESTA POATE INCLUDE FUNCȚII PRECUM VALIDAȚIA DATELOR INTRODUSE DE UTILIZATOR, INTEROGAREA BAZEI DE DATE, REALIZAREA CALCULELOR ȘI ALTELE.</a:t>
            </a:r>
            <a:endParaRPr/>
          </a:p>
        </p:txBody>
      </p:sp>
      <p:sp>
        <p:nvSpPr>
          <p:cNvPr id="189" name="Google Shape;189;p9"/>
          <p:cNvSpPr txBox="1"/>
          <p:nvPr/>
        </p:nvSpPr>
        <p:spPr>
          <a:xfrm>
            <a:off x="10557956" y="2364718"/>
            <a:ext cx="5469129" cy="6280263"/>
          </a:xfrm>
          <a:prstGeom prst="rect">
            <a:avLst/>
          </a:prstGeom>
          <a:noFill/>
          <a:ln>
            <a:noFill/>
          </a:ln>
        </p:spPr>
        <p:txBody>
          <a:bodyPr anchorCtr="0" anchor="t" bIns="0" lIns="0" spcFirstLastPara="1" rIns="0" wrap="square" tIns="0">
            <a:spAutoFit/>
          </a:bodyPr>
          <a:lstStyle/>
          <a:p>
            <a:pPr indent="-165386" lvl="1" marL="330772" marR="0" rtl="0" algn="l">
              <a:lnSpc>
                <a:spcPct val="163968"/>
              </a:lnSpc>
              <a:spcBef>
                <a:spcPts val="0"/>
              </a:spcBef>
              <a:spcAft>
                <a:spcPts val="0"/>
              </a:spcAft>
              <a:buClr>
                <a:srgbClr val="F8FBFD"/>
              </a:buClr>
              <a:buSzPts val="1532"/>
              <a:buFont typeface="Arial"/>
              <a:buChar char="•"/>
            </a:pPr>
            <a:r>
              <a:rPr b="1" i="0" lang="en-US" sz="1532" u="none" cap="none" strike="noStrike">
                <a:solidFill>
                  <a:srgbClr val="F8FBFD"/>
                </a:solidFill>
                <a:latin typeface="Montserrat"/>
                <a:ea typeface="Montserrat"/>
                <a:cs typeface="Montserrat"/>
                <a:sym typeface="Montserrat"/>
              </a:rPr>
              <a:t>MODULUL DE PROCESARE A BAZEI DE DATE </a:t>
            </a:r>
            <a:r>
              <a:rPr b="0" i="0" lang="en-US" sz="1532" u="none" cap="none" strike="noStrike">
                <a:solidFill>
                  <a:srgbClr val="F8FBFD"/>
                </a:solidFill>
                <a:latin typeface="Montserrat"/>
                <a:ea typeface="Montserrat"/>
                <a:cs typeface="Montserrat"/>
                <a:sym typeface="Montserrat"/>
              </a:rPr>
              <a:t>ESTE O COMPONENTĂ A APLICAȚIEI CARE SE OCUPĂ DE GESTIONAREA ȘI ACCESAREA DATELOR STOCATE ÎNTR-O BAZĂ DE DATE. ACESTA POATE INCLUDE FUNCȚII PRECUM ADĂUGAREA, MODIFICAREA ȘI ȘTERGEREA DATELOR, INTEROGAREA BAZEI DE DATE, REALIZAREA OPERAȚIUNILOR DE GRUP ȘI ALTELE. MODULUL DE PROCESARE A BAZEI DE DATE ESTE IMPORTANT PENTRU APLICAȚIE DEOARECE EL ESTE PARTEA CARE GESTIONEAZĂ ȘI ACCESEAZĂ DATELE STOCATE ÎN BAZA DE DATE. PRIN INTERMEDIUL ACESTUI MODUL, APLICAȚIA POATE ADĂUGA, MODIFICA ȘI ȘTERGE DATE, INTEROGA BAZA DE DATE, REALIZA OPERAȚIUNI DE GRUP ȘI DECLANȘA ACȚIUNI. DE ASEMENEA, ACESTA POATE PRELUCRA ȘI AFIȘA INFORMAȚII ȘI REZULTATELE ACȚIUNILOR ÎNTREPRINSE DE UTILIZATOR.</a:t>
            </a:r>
            <a:endParaRPr/>
          </a:p>
        </p:txBody>
      </p:sp>
      <p:sp>
        <p:nvSpPr>
          <p:cNvPr id="190" name="Google Shape;190;p9"/>
          <p:cNvSpPr txBox="1"/>
          <p:nvPr/>
        </p:nvSpPr>
        <p:spPr>
          <a:xfrm>
            <a:off x="9005173" y="9419324"/>
            <a:ext cx="27765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8FBFD"/>
                </a:solidFill>
                <a:latin typeface="Arial"/>
                <a:ea typeface="Arial"/>
                <a:cs typeface="Arial"/>
                <a:sym typeface="Arial"/>
              </a:rPr>
              <a:t>6</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